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b="def" i="def"/>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8" name="Shape 128"/>
          <p:cNvSpPr/>
          <p:nvPr>
            <p:ph type="sldImg"/>
          </p:nvPr>
        </p:nvSpPr>
        <p:spPr>
          <a:xfrm>
            <a:off x="1143000" y="685800"/>
            <a:ext cx="4572000" cy="3429000"/>
          </a:xfrm>
          <a:prstGeom prst="rect">
            <a:avLst/>
          </a:prstGeom>
        </p:spPr>
        <p:txBody>
          <a:bodyPr/>
          <a:lstStyle/>
          <a:p>
            <a:pPr/>
          </a:p>
        </p:txBody>
      </p:sp>
      <p:sp>
        <p:nvSpPr>
          <p:cNvPr id="129" name="Shape 1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1219200" y="2946400"/>
            <a:ext cx="21958300" cy="4089400"/>
          </a:xfrm>
          <a:prstGeom prst="rect">
            <a:avLst/>
          </a:prstGeom>
        </p:spPr>
        <p:txBody>
          <a:bodyPr anchor="b"/>
          <a:lstStyle>
            <a:lvl1pPr algn="ctr">
              <a:defRPr>
                <a:solidFill>
                  <a:srgbClr val="546056"/>
                </a:solidFill>
              </a:defRPr>
            </a:lvl1pPr>
          </a:lstStyle>
          <a:p>
            <a:pPr/>
            <a:r>
              <a:t>Title Text</a:t>
            </a:r>
          </a:p>
        </p:txBody>
      </p:sp>
      <p:sp>
        <p:nvSpPr>
          <p:cNvPr id="12" name="Body Level One…"/>
          <p:cNvSpPr txBox="1"/>
          <p:nvPr>
            <p:ph type="body" sz="quarter" idx="1"/>
          </p:nvPr>
        </p:nvSpPr>
        <p:spPr>
          <a:xfrm>
            <a:off x="1219200" y="7327900"/>
            <a:ext cx="21958300" cy="19685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5" name="Close-up of roasted coffee beans on white canvas"/>
          <p:cNvSpPr/>
          <p:nvPr>
            <p:ph type="pic" sz="half" idx="21"/>
          </p:nvPr>
        </p:nvSpPr>
        <p:spPr>
          <a:xfrm>
            <a:off x="11723140" y="6570950"/>
            <a:ext cx="11849101" cy="7845798"/>
          </a:xfrm>
          <a:prstGeom prst="rect">
            <a:avLst/>
          </a:prstGeom>
          <a:ln w="9525">
            <a:round/>
          </a:ln>
        </p:spPr>
        <p:txBody>
          <a:bodyPr lIns="91439" tIns="45719" rIns="91439" bIns="45719" anchor="t">
            <a:noAutofit/>
          </a:bodyPr>
          <a:lstStyle/>
          <a:p>
            <a:pPr/>
          </a:p>
        </p:txBody>
      </p:sp>
      <p:sp>
        <p:nvSpPr>
          <p:cNvPr id="96" name="Close-up of an artistic latte in a white mug"/>
          <p:cNvSpPr/>
          <p:nvPr>
            <p:ph type="pic" sz="half" idx="22"/>
          </p:nvPr>
        </p:nvSpPr>
        <p:spPr>
          <a:xfrm>
            <a:off x="12224066" y="-483729"/>
            <a:ext cx="11569701" cy="7727418"/>
          </a:xfrm>
          <a:prstGeom prst="rect">
            <a:avLst/>
          </a:prstGeom>
          <a:ln w="9525">
            <a:round/>
          </a:ln>
        </p:spPr>
        <p:txBody>
          <a:bodyPr lIns="91439" tIns="45719" rIns="91439" bIns="45719" anchor="t">
            <a:noAutofit/>
          </a:bodyPr>
          <a:lstStyle/>
          <a:p>
            <a:pPr/>
          </a:p>
        </p:txBody>
      </p:sp>
      <p:sp>
        <p:nvSpPr>
          <p:cNvPr id="97" name="Close-up of a double shot of espresso being poured from an espresso maker"/>
          <p:cNvSpPr/>
          <p:nvPr>
            <p:ph type="pic" idx="23"/>
          </p:nvPr>
        </p:nvSpPr>
        <p:spPr>
          <a:xfrm>
            <a:off x="660400" y="-3810000"/>
            <a:ext cx="12005733" cy="18008600"/>
          </a:xfrm>
          <a:prstGeom prst="rect">
            <a:avLst/>
          </a:prstGeom>
          <a:ln w="9525">
            <a:round/>
          </a:ln>
        </p:spPr>
        <p:txBody>
          <a:bodyPr lIns="91439" tIns="45719" rIns="91439" bIns="45719" anchor="t">
            <a:noAutofit/>
          </a:bodyPr>
          <a:lstStyle/>
          <a:p>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Johnny Appleseed"/>
          <p:cNvSpPr txBox="1"/>
          <p:nvPr>
            <p:ph type="body" sz="quarter" idx="21"/>
          </p:nvPr>
        </p:nvSpPr>
        <p:spPr>
          <a:xfrm>
            <a:off x="3835400" y="9334500"/>
            <a:ext cx="16687800" cy="838200"/>
          </a:xfrm>
          <a:prstGeom prst="rect">
            <a:avLst/>
          </a:prstGeom>
        </p:spPr>
        <p:txBody>
          <a:bodyPr anchor="t">
            <a:spAutoFit/>
          </a:bodyPr>
          <a:lstStyle>
            <a:lvl1pPr marL="0" indent="0" algn="ctr">
              <a:spcBef>
                <a:spcPts val="0"/>
              </a:spcBef>
              <a:buSzTx/>
              <a:buNone/>
              <a:defRPr i="1" sz="4400"/>
            </a:lvl1pPr>
          </a:lstStyle>
          <a:p>
            <a:pPr/>
            <a:r>
              <a:t>–Johnny Appleseed</a:t>
            </a:r>
          </a:p>
        </p:txBody>
      </p:sp>
      <p:sp>
        <p:nvSpPr>
          <p:cNvPr id="106" name="“Type a quote here”"/>
          <p:cNvSpPr txBox="1"/>
          <p:nvPr>
            <p:ph type="body" sz="quarter" idx="22"/>
          </p:nvPr>
        </p:nvSpPr>
        <p:spPr>
          <a:xfrm>
            <a:off x="3835400" y="5924550"/>
            <a:ext cx="16687800" cy="1104900"/>
          </a:xfrm>
          <a:prstGeom prst="rect">
            <a:avLst/>
          </a:prstGeom>
        </p:spPr>
        <p:txBody>
          <a:bodyPr>
            <a:spAutoFit/>
          </a:bodyPr>
          <a:lstStyle>
            <a:lvl1pPr marL="0" indent="0" algn="ctr">
              <a:spcBef>
                <a:spcPts val="3400"/>
              </a:spcBef>
              <a:buSzTx/>
              <a:buNone/>
            </a:lvl1pPr>
          </a:lstStyle>
          <a:p>
            <a:pPr/>
            <a:r>
              <a:t>“Type a quote here” </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Close-up of an artistic latte in a white mug"/>
          <p:cNvSpPr/>
          <p:nvPr>
            <p:ph type="pic" idx="21"/>
          </p:nvPr>
        </p:nvSpPr>
        <p:spPr>
          <a:xfrm>
            <a:off x="-2298700" y="-1143000"/>
            <a:ext cx="27432000" cy="16827500"/>
          </a:xfrm>
          <a:prstGeom prst="rect">
            <a:avLst/>
          </a:prstGeom>
        </p:spPr>
        <p:txBody>
          <a:bodyPr lIns="91439" tIns="45719" rIns="91439" bIns="45719" anchor="t">
            <a:noAutofit/>
          </a:bodyPr>
          <a:lstStyle/>
          <a:p>
            <a:pP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Close-up of a double shot of espresso being poured from an espresso maker"/>
          <p:cNvSpPr/>
          <p:nvPr>
            <p:ph type="pic" sz="half" idx="21"/>
          </p:nvPr>
        </p:nvSpPr>
        <p:spPr>
          <a:xfrm>
            <a:off x="8331200" y="-647700"/>
            <a:ext cx="7797800" cy="11696700"/>
          </a:xfrm>
          <a:prstGeom prst="rect">
            <a:avLst/>
          </a:prstGeom>
          <a:ln w="9525">
            <a:round/>
          </a:ln>
        </p:spPr>
        <p:txBody>
          <a:bodyPr lIns="91439" tIns="45719" rIns="91439" bIns="45719" anchor="t">
            <a:noAutofit/>
          </a:bodyPr>
          <a:lstStyle/>
          <a:p>
            <a:pPr/>
          </a:p>
        </p:txBody>
      </p:sp>
      <p:sp>
        <p:nvSpPr>
          <p:cNvPr id="21" name="Close-up of an artistic latte in a white mug"/>
          <p:cNvSpPr/>
          <p:nvPr>
            <p:ph type="pic" idx="22"/>
          </p:nvPr>
        </p:nvSpPr>
        <p:spPr>
          <a:xfrm>
            <a:off x="10388141" y="-774700"/>
            <a:ext cx="15839321" cy="10579102"/>
          </a:xfrm>
          <a:prstGeom prst="rect">
            <a:avLst/>
          </a:prstGeom>
          <a:ln w="9525">
            <a:round/>
          </a:ln>
        </p:spPr>
        <p:txBody>
          <a:bodyPr lIns="91439" tIns="45719" rIns="91439" bIns="45719" anchor="t">
            <a:noAutofit/>
          </a:bodyPr>
          <a:lstStyle/>
          <a:p>
            <a:pPr/>
          </a:p>
        </p:txBody>
      </p:sp>
      <p:sp>
        <p:nvSpPr>
          <p:cNvPr id="22" name="Close-up of roasted coffee beans"/>
          <p:cNvSpPr/>
          <p:nvPr>
            <p:ph type="pic" sz="half" idx="23"/>
          </p:nvPr>
        </p:nvSpPr>
        <p:spPr>
          <a:xfrm>
            <a:off x="533400" y="-889000"/>
            <a:ext cx="7797800" cy="11650133"/>
          </a:xfrm>
          <a:prstGeom prst="rect">
            <a:avLst/>
          </a:prstGeom>
          <a:ln w="9525">
            <a:round/>
          </a:ln>
        </p:spPr>
        <p:txBody>
          <a:bodyPr lIns="91439" tIns="45719" rIns="91439" bIns="45719" anchor="t">
            <a:noAutofit/>
          </a:bodyPr>
          <a:lstStyle/>
          <a:p>
            <a:pPr/>
          </a:p>
        </p:txBody>
      </p:sp>
      <p:sp>
        <p:nvSpPr>
          <p:cNvPr id="23" name="Title Text"/>
          <p:cNvSpPr txBox="1"/>
          <p:nvPr>
            <p:ph type="title"/>
          </p:nvPr>
        </p:nvSpPr>
        <p:spPr>
          <a:xfrm>
            <a:off x="1219200" y="9550400"/>
            <a:ext cx="21958300" cy="2006600"/>
          </a:xfrm>
          <a:prstGeom prst="rect">
            <a:avLst/>
          </a:prstGeom>
        </p:spPr>
        <p:txBody>
          <a:bodyPr anchor="b"/>
          <a:lstStyle>
            <a:lvl1pPr algn="ctr">
              <a:defRPr>
                <a:solidFill>
                  <a:srgbClr val="546056"/>
                </a:solidFill>
              </a:defRPr>
            </a:lvl1pPr>
          </a:lstStyle>
          <a:p>
            <a:pPr/>
            <a:r>
              <a:t>Title Text</a:t>
            </a:r>
          </a:p>
        </p:txBody>
      </p:sp>
      <p:sp>
        <p:nvSpPr>
          <p:cNvPr id="24" name="Body Level One…"/>
          <p:cNvSpPr txBox="1"/>
          <p:nvPr>
            <p:ph type="body" sz="quarter" idx="1"/>
          </p:nvPr>
        </p:nvSpPr>
        <p:spPr>
          <a:xfrm>
            <a:off x="1219200" y="11531600"/>
            <a:ext cx="21958300" cy="18034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Close-up of a metal scoop scooping roasted coffee beans from a container"/>
          <p:cNvSpPr/>
          <p:nvPr>
            <p:ph type="pic" idx="21"/>
          </p:nvPr>
        </p:nvSpPr>
        <p:spPr>
          <a:xfrm>
            <a:off x="508000" y="-1244600"/>
            <a:ext cx="23368472" cy="11430000"/>
          </a:xfrm>
          <a:prstGeom prst="rect">
            <a:avLst/>
          </a:prstGeom>
          <a:ln w="9525">
            <a:round/>
          </a:ln>
        </p:spPr>
        <p:txBody>
          <a:bodyPr lIns="91439" tIns="45719" rIns="91439" bIns="45719" anchor="t">
            <a:noAutofit/>
          </a:bodyPr>
          <a:lstStyle/>
          <a:p>
            <a:pPr/>
          </a:p>
        </p:txBody>
      </p:sp>
      <p:sp>
        <p:nvSpPr>
          <p:cNvPr id="33" name="Title Text"/>
          <p:cNvSpPr txBox="1"/>
          <p:nvPr>
            <p:ph type="title"/>
          </p:nvPr>
        </p:nvSpPr>
        <p:spPr>
          <a:xfrm>
            <a:off x="1219200" y="9550400"/>
            <a:ext cx="21958300" cy="2006600"/>
          </a:xfrm>
          <a:prstGeom prst="rect">
            <a:avLst/>
          </a:prstGeom>
        </p:spPr>
        <p:txBody>
          <a:bodyPr anchor="b"/>
          <a:lstStyle>
            <a:lvl1pPr algn="ctr">
              <a:defRPr>
                <a:solidFill>
                  <a:srgbClr val="546056"/>
                </a:solidFill>
              </a:defRPr>
            </a:lvl1pPr>
          </a:lstStyle>
          <a:p>
            <a:pPr/>
            <a:r>
              <a:t>Title Text</a:t>
            </a:r>
          </a:p>
        </p:txBody>
      </p:sp>
      <p:sp>
        <p:nvSpPr>
          <p:cNvPr id="34" name="Body Level One…"/>
          <p:cNvSpPr txBox="1"/>
          <p:nvPr>
            <p:ph type="body" sz="quarter" idx="1"/>
          </p:nvPr>
        </p:nvSpPr>
        <p:spPr>
          <a:xfrm>
            <a:off x="1219200" y="11531600"/>
            <a:ext cx="21958300" cy="18034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Title Text"/>
          <p:cNvSpPr txBox="1"/>
          <p:nvPr>
            <p:ph type="title"/>
          </p:nvPr>
        </p:nvSpPr>
        <p:spPr>
          <a:xfrm>
            <a:off x="1219200" y="4762500"/>
            <a:ext cx="21958300" cy="4165600"/>
          </a:xfrm>
          <a:prstGeom prst="rect">
            <a:avLst/>
          </a:prstGeom>
        </p:spPr>
        <p:txBody>
          <a:bodyPr/>
          <a:lstStyle>
            <a:lvl1pPr algn="ctr">
              <a:defRPr>
                <a:solidFill>
                  <a:srgbClr val="546056"/>
                </a:solidFill>
              </a:defRPr>
            </a:lvl1pPr>
          </a:lstStyle>
          <a:p>
            <a:pPr/>
            <a:r>
              <a:t>Title Text</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 name="Close-up of a double shot of espresso being poured from an espresso maker"/>
          <p:cNvSpPr/>
          <p:nvPr>
            <p:ph type="pic" sz="half" idx="21"/>
          </p:nvPr>
        </p:nvSpPr>
        <p:spPr>
          <a:xfrm>
            <a:off x="14871700" y="209550"/>
            <a:ext cx="8585200" cy="12877800"/>
          </a:xfrm>
          <a:prstGeom prst="rect">
            <a:avLst/>
          </a:prstGeom>
          <a:ln w="9525">
            <a:round/>
          </a:ln>
        </p:spPr>
        <p:txBody>
          <a:bodyPr lIns="91439" tIns="45719" rIns="91439" bIns="45719" anchor="t">
            <a:noAutofit/>
          </a:bodyPr>
          <a:lstStyle/>
          <a:p>
            <a:pPr/>
          </a:p>
        </p:txBody>
      </p:sp>
      <p:sp>
        <p:nvSpPr>
          <p:cNvPr id="51" name="Title Text"/>
          <p:cNvSpPr txBox="1"/>
          <p:nvPr>
            <p:ph type="title"/>
          </p:nvPr>
        </p:nvSpPr>
        <p:spPr>
          <a:xfrm>
            <a:off x="1219200" y="2336800"/>
            <a:ext cx="13487400" cy="4914900"/>
          </a:xfrm>
          <a:prstGeom prst="rect">
            <a:avLst/>
          </a:prstGeom>
        </p:spPr>
        <p:txBody>
          <a:bodyPr anchor="b"/>
          <a:lstStyle>
            <a:lvl1pPr algn="ctr">
              <a:defRPr>
                <a:solidFill>
                  <a:srgbClr val="546056"/>
                </a:solidFill>
              </a:defRPr>
            </a:lvl1pPr>
          </a:lstStyle>
          <a:p>
            <a:pPr/>
            <a:r>
              <a:t>Title Text</a:t>
            </a:r>
          </a:p>
        </p:txBody>
      </p:sp>
      <p:sp>
        <p:nvSpPr>
          <p:cNvPr id="52" name="Body Level One…"/>
          <p:cNvSpPr txBox="1"/>
          <p:nvPr>
            <p:ph type="body" sz="half" idx="1"/>
          </p:nvPr>
        </p:nvSpPr>
        <p:spPr>
          <a:xfrm>
            <a:off x="1219200" y="7607300"/>
            <a:ext cx="13487400" cy="5054600"/>
          </a:xfrm>
          <a:prstGeom prst="rect">
            <a:avLst/>
          </a:prstGeom>
        </p:spPr>
        <p:txBody>
          <a:bodyPr anchor="t"/>
          <a:lstStyle>
            <a:lvl1pPr marL="0" indent="0" algn="ctr">
              <a:lnSpc>
                <a:spcPct val="110000"/>
              </a:lnSpc>
              <a:spcBef>
                <a:spcPts val="0"/>
              </a:spcBef>
              <a:buSzTx/>
              <a:buNone/>
              <a:defRPr i="1" sz="4400">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sz="4400">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sz="4400">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sz="4400">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sz="4400">
                <a:solidFill>
                  <a:srgbClr val="717D75"/>
                </a:solidFill>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8" name="Title Text"/>
          <p:cNvSpPr txBox="1"/>
          <p:nvPr>
            <p:ph type="title"/>
          </p:nvPr>
        </p:nvSpPr>
        <p:spPr>
          <a:prstGeom prst="rect">
            <a:avLst/>
          </a:prstGeom>
        </p:spPr>
        <p:txBody>
          <a:bodyPr/>
          <a:lstStyle/>
          <a:p>
            <a:pPr/>
            <a:r>
              <a:t>Title Text</a:t>
            </a:r>
          </a:p>
        </p:txBody>
      </p:sp>
      <p:sp>
        <p:nvSpPr>
          <p:cNvPr id="69"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7" name="Close-up of a double shot of espresso being poured from an espresso maker"/>
          <p:cNvSpPr/>
          <p:nvPr>
            <p:ph type="pic" sz="half" idx="21"/>
          </p:nvPr>
        </p:nvSpPr>
        <p:spPr>
          <a:xfrm>
            <a:off x="15506700" y="2260600"/>
            <a:ext cx="7988300" cy="11982450"/>
          </a:xfrm>
          <a:prstGeom prst="rect">
            <a:avLst/>
          </a:prstGeom>
          <a:ln w="9525">
            <a:round/>
          </a:ln>
        </p:spPr>
        <p:txBody>
          <a:bodyPr lIns="91439" tIns="45719" rIns="91439" bIns="45719" anchor="t">
            <a:noAutofit/>
          </a:bodyPr>
          <a:lstStyle/>
          <a:p>
            <a:pPr/>
          </a:p>
        </p:txBody>
      </p:sp>
      <p:sp>
        <p:nvSpPr>
          <p:cNvPr id="78" name="Title Text"/>
          <p:cNvSpPr txBox="1"/>
          <p:nvPr>
            <p:ph type="title"/>
          </p:nvPr>
        </p:nvSpPr>
        <p:spPr>
          <a:prstGeom prst="rect">
            <a:avLst/>
          </a:prstGeom>
        </p:spPr>
        <p:txBody>
          <a:bodyPr/>
          <a:lstStyle/>
          <a:p>
            <a:pPr/>
            <a:r>
              <a:t>Title Text</a:t>
            </a:r>
          </a:p>
        </p:txBody>
      </p:sp>
      <p:sp>
        <p:nvSpPr>
          <p:cNvPr id="79" name="Body Level One…"/>
          <p:cNvSpPr txBox="1"/>
          <p:nvPr>
            <p:ph type="body" sz="half" idx="1"/>
          </p:nvPr>
        </p:nvSpPr>
        <p:spPr>
          <a:xfrm>
            <a:off x="1219200" y="3695700"/>
            <a:ext cx="13512800" cy="9105900"/>
          </a:xfrm>
          <a:prstGeom prst="rect">
            <a:avLst/>
          </a:prstGeom>
        </p:spPr>
        <p:txBody>
          <a:bodyPr/>
          <a:lstStyle>
            <a:lvl1pPr marL="571500" indent="-571500">
              <a:lnSpc>
                <a:spcPct val="120000"/>
              </a:lnSpc>
              <a:spcBef>
                <a:spcPts val="3400"/>
              </a:spcBef>
              <a:buBlip>
                <a:blip r:embed="rId2"/>
              </a:buBlip>
              <a:defRPr sz="4400"/>
            </a:lvl1pPr>
            <a:lvl2pPr marL="1143000" indent="-571500">
              <a:lnSpc>
                <a:spcPct val="120000"/>
              </a:lnSpc>
              <a:spcBef>
                <a:spcPts val="3400"/>
              </a:spcBef>
              <a:buBlip>
                <a:blip r:embed="rId2"/>
              </a:buBlip>
              <a:defRPr sz="4400"/>
            </a:lvl2pPr>
            <a:lvl3pPr marL="1714500" indent="-571500">
              <a:lnSpc>
                <a:spcPct val="120000"/>
              </a:lnSpc>
              <a:spcBef>
                <a:spcPts val="3400"/>
              </a:spcBef>
              <a:buBlip>
                <a:blip r:embed="rId2"/>
              </a:buBlip>
              <a:defRPr sz="4400"/>
            </a:lvl3pPr>
            <a:lvl4pPr marL="2286000" indent="-571500">
              <a:lnSpc>
                <a:spcPct val="120000"/>
              </a:lnSpc>
              <a:spcBef>
                <a:spcPts val="3400"/>
              </a:spcBef>
              <a:buBlip>
                <a:blip r:embed="rId2"/>
              </a:buBlip>
              <a:defRPr sz="4400"/>
            </a:lvl4pPr>
            <a:lvl5pPr marL="2857500" indent="-571500">
              <a:lnSpc>
                <a:spcPct val="120000"/>
              </a:lnSpc>
              <a:spcBef>
                <a:spcPts val="3400"/>
              </a:spcBef>
              <a:buBlip>
                <a:blip r:embed="rId2"/>
              </a:buBlip>
              <a:defRPr sz="4400"/>
            </a:lvl5pPr>
          </a:lstStyle>
          <a:p>
            <a:pPr/>
            <a:r>
              <a:t>Body Level One</a:t>
            </a:r>
          </a:p>
          <a:p>
            <a:pPr lvl="1"/>
            <a:r>
              <a:t>Body Level Two</a:t>
            </a:r>
          </a:p>
          <a:p>
            <a:pPr lvl="2"/>
            <a:r>
              <a:t>Body Level Three</a:t>
            </a:r>
          </a:p>
          <a:p>
            <a:pPr lvl="3"/>
            <a:r>
              <a:t>Body Level Four</a:t>
            </a:r>
          </a:p>
          <a:p>
            <a:pPr lvl="4"/>
            <a:r>
              <a:t>Body Level Five</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7" name="Body Level One…"/>
          <p:cNvSpPr txBox="1"/>
          <p:nvPr>
            <p:ph type="body" idx="1"/>
          </p:nvPr>
        </p:nvSpPr>
        <p:spPr>
          <a:xfrm>
            <a:off x="1219200" y="914400"/>
            <a:ext cx="21958300" cy="118999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219200" y="215900"/>
            <a:ext cx="21958300" cy="276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219200" y="3695700"/>
            <a:ext cx="21958300" cy="9105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220700"/>
            <a:ext cx="419100" cy="508000"/>
          </a:xfrm>
          <a:prstGeom prst="rect">
            <a:avLst/>
          </a:prstGeom>
          <a:ln w="12700">
            <a:miter lim="400000"/>
          </a:ln>
        </p:spPr>
        <p:txBody>
          <a:bodyPr wrap="none" lIns="50800" tIns="50800" rIns="50800" bIns="50800" anchor="b">
            <a:spAutoFit/>
          </a:bodyPr>
          <a:lstStyle>
            <a:lvl1pPr>
              <a:defRPr sz="2400">
                <a:solidFill>
                  <a:srgbClr val="FFFFFF">
                    <a:alpha val="95000"/>
                  </a:srgb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1pPr>
      <a:lvl2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2pPr>
      <a:lvl3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3pPr>
      <a:lvl4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4pPr>
      <a:lvl5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5pPr>
      <a:lvl6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6pPr>
      <a:lvl7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7pPr>
      <a:lvl8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8pPr>
      <a:lvl9pPr marL="0" marR="0" indent="0" algn="l" defTabSz="825500" rtl="0" latinLnBrk="0">
        <a:lnSpc>
          <a:spcPct val="100000"/>
        </a:lnSpc>
        <a:spcBef>
          <a:spcPts val="0"/>
        </a:spcBef>
        <a:spcAft>
          <a:spcPts val="0"/>
        </a:spcAft>
        <a:buClrTx/>
        <a:buSzTx/>
        <a:buFontTx/>
        <a:buNone/>
        <a:tabLst/>
        <a:defRPr b="0" baseline="0" cap="none" i="0" spc="0" strike="noStrike" sz="9800" u="none">
          <a:solidFill>
            <a:srgbClr val="FFFFFF">
              <a:alpha val="95000"/>
            </a:srgbClr>
          </a:solidFill>
          <a:uFillTx/>
          <a:latin typeface="+mn-lt"/>
          <a:ea typeface="+mn-ea"/>
          <a:cs typeface="+mn-cs"/>
          <a:sym typeface="Palatino"/>
        </a:defRPr>
      </a:lvl9pPr>
    </p:titleStyle>
    <p:bodyStyle>
      <a:lvl1pPr marL="7493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1pPr>
      <a:lvl2pPr marL="14986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2pPr>
      <a:lvl3pPr marL="22479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3pPr>
      <a:lvl4pPr marL="29972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4pPr>
      <a:lvl5pPr marL="37465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5pPr>
      <a:lvl6pPr marL="44958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6pPr>
      <a:lvl7pPr marL="52451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7pPr>
      <a:lvl8pPr marL="59944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8pPr>
      <a:lvl9pPr marL="6743700" marR="0" indent="-749300" algn="l" defTabSz="825500" rtl="0" latinLnBrk="0">
        <a:lnSpc>
          <a:spcPct val="100000"/>
        </a:lnSpc>
        <a:spcBef>
          <a:spcPts val="5900"/>
        </a:spcBef>
        <a:spcAft>
          <a:spcPts val="0"/>
        </a:spcAft>
        <a:buClrTx/>
        <a:buSzPct val="40000"/>
        <a:buFontTx/>
        <a:buBlip>
          <a:blip r:embed="rId3"/>
        </a:buBlip>
        <a:tabLst/>
        <a:defRPr b="0" baseline="0" cap="none" i="0" spc="0" strike="noStrike" sz="6000" u="none">
          <a:solidFill>
            <a:srgbClr val="546056"/>
          </a:solidFill>
          <a:uFillTx/>
          <a:latin typeface="+mn-lt"/>
          <a:ea typeface="+mn-ea"/>
          <a:cs typeface="+mn-cs"/>
          <a:sym typeface="Palatino"/>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 Id="rId3"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till Walking"/>
          <p:cNvSpPr txBox="1"/>
          <p:nvPr>
            <p:ph type="ctrTitle"/>
          </p:nvPr>
        </p:nvSpPr>
        <p:spPr>
          <a:prstGeom prst="rect">
            <a:avLst/>
          </a:prstGeom>
        </p:spPr>
        <p:txBody>
          <a:bodyPr/>
          <a:lstStyle/>
          <a:p>
            <a:pPr/>
            <a:r>
              <a:t>Still Walking</a:t>
            </a:r>
          </a:p>
        </p:txBody>
      </p:sp>
      <p:sp>
        <p:nvSpPr>
          <p:cNvPr id="132" name="The Book of James, Chapter 2…"/>
          <p:cNvSpPr txBox="1"/>
          <p:nvPr>
            <p:ph type="subTitle" sz="quarter" idx="1"/>
          </p:nvPr>
        </p:nvSpPr>
        <p:spPr>
          <a:prstGeom prst="rect">
            <a:avLst/>
          </a:prstGeom>
        </p:spPr>
        <p:txBody>
          <a:bodyPr/>
          <a:lstStyle/>
          <a:p>
            <a:pPr defTabSz="701675">
              <a:defRPr sz="3740"/>
            </a:pPr>
            <a:r>
              <a:t>The Book of James, Chapter 2</a:t>
            </a:r>
          </a:p>
          <a:p>
            <a:pPr defTabSz="701675">
              <a:defRPr sz="3740"/>
            </a:pPr>
            <a:r>
              <a:t>Gasper F Sifuentes III                 </a:t>
            </a:r>
          </a:p>
          <a:p>
            <a:pPr defTabSz="701675">
              <a:defRPr sz="3740"/>
            </a:pPr>
            <a:r>
              <a:t>June 19th, 2024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Jas 2:17 Thus also faith by itself, if it does not have works, is dead. (A Flight on a Plane)…"/>
          <p:cNvSpPr txBox="1"/>
          <p:nvPr>
            <p:ph type="body" idx="1"/>
          </p:nvPr>
        </p:nvSpPr>
        <p:spPr>
          <a:prstGeom prst="rect">
            <a:avLst/>
          </a:prstGeom>
        </p:spPr>
        <p:txBody>
          <a:bodyPr/>
          <a:lstStyle/>
          <a:p>
            <a:pPr>
              <a:buBlip>
                <a:blip r:embed="rId2"/>
              </a:buBlip>
            </a:pPr>
            <a:r>
              <a:t>Jas 2:17 Thus also faith by itself, if it does not have works, is dead. </a:t>
            </a:r>
            <a:r>
              <a:rPr>
                <a:solidFill>
                  <a:srgbClr val="FF2600"/>
                </a:solidFill>
              </a:rPr>
              <a:t>(A Flight on a Plane)</a:t>
            </a:r>
          </a:p>
          <a:p>
            <a:pPr>
              <a:buBlip>
                <a:blip r:embed="rId2"/>
              </a:buBlip>
            </a:pPr>
            <a:r>
              <a:t>Jas 2:18 ¶But someone will say, “You have faith, and I have works.” Show me your faith without your works, and I will show you my faith </a:t>
            </a:r>
            <a:r>
              <a:rPr>
                <a:solidFill>
                  <a:srgbClr val="FF2600"/>
                </a:solidFill>
              </a:rPr>
              <a:t>by my works.</a:t>
            </a:r>
            <a:endParaRPr>
              <a:solidFill>
                <a:srgbClr val="FF2600"/>
              </a:solidFill>
            </a:endParaRPr>
          </a:p>
          <a:p>
            <a:pPr>
              <a:buBlip>
                <a:blip r:embed="rId2"/>
              </a:buBlip>
            </a:pPr>
            <a:r>
              <a:rPr>
                <a:solidFill>
                  <a:srgbClr val="FF2600"/>
                </a:solidFill>
              </a:rPr>
              <a:t>The expression of our True Faith is by our works.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Jas 2:19 You believe that there is one God. You do well. Even the demons believe—and tremble! (Basically what you believe is not a big deal)…"/>
          <p:cNvSpPr txBox="1"/>
          <p:nvPr>
            <p:ph type="body" idx="1"/>
          </p:nvPr>
        </p:nvSpPr>
        <p:spPr>
          <a:prstGeom prst="rect">
            <a:avLst/>
          </a:prstGeom>
        </p:spPr>
        <p:txBody>
          <a:bodyPr/>
          <a:lstStyle/>
          <a:p>
            <a:pPr marL="629411" indent="-629411" defTabSz="693419">
              <a:spcBef>
                <a:spcPts val="4900"/>
              </a:spcBef>
              <a:buBlip>
                <a:blip r:embed="rId2"/>
              </a:buBlip>
              <a:defRPr sz="5040"/>
            </a:pPr>
            <a:r>
              <a:t>Jas 2:19 You believe that there is one God. You do well. Even the demons believe—and tremble! </a:t>
            </a:r>
            <a:r>
              <a:rPr i="1"/>
              <a:t>(Basically what you believe is not a big deal)</a:t>
            </a:r>
            <a:endParaRPr i="1"/>
          </a:p>
          <a:p>
            <a:pPr marL="629411" indent="-629411" defTabSz="693419">
              <a:spcBef>
                <a:spcPts val="4900"/>
              </a:spcBef>
              <a:buBlip>
                <a:blip r:embed="rId2"/>
              </a:buBlip>
              <a:defRPr sz="5040"/>
            </a:pPr>
            <a:r>
              <a:t>Jas 2:20 But do you want to know, O foolish man, that faith without works is dead? </a:t>
            </a:r>
            <a:r>
              <a:rPr i="1"/>
              <a:t>(Some people live in the comfort of denial.)</a:t>
            </a:r>
            <a:endParaRPr i="1"/>
          </a:p>
          <a:p>
            <a:pPr marL="629411" indent="-629411" defTabSz="693419">
              <a:spcBef>
                <a:spcPts val="4900"/>
              </a:spcBef>
              <a:buBlip>
                <a:blip r:embed="rId2"/>
              </a:buBlip>
              <a:defRPr sz="5040"/>
            </a:pPr>
            <a:r>
              <a:t>Jas 2:21 Was not Abraham our father justified by works when he offered Isaac his son on the altar?</a:t>
            </a:r>
          </a:p>
          <a:p>
            <a:pPr marL="629411" indent="-629411" defTabSz="693419">
              <a:spcBef>
                <a:spcPts val="4900"/>
              </a:spcBef>
              <a:buBlip>
                <a:blip r:embed="rId2"/>
              </a:buBlip>
              <a:defRPr sz="5040"/>
            </a:pPr>
            <a:r>
              <a:t>Jas 2:22 Do you see that faith was working together with his works, and by works faith was made perfect?</a:t>
            </a:r>
          </a:p>
          <a:p>
            <a:pPr marL="629411" indent="-629411" defTabSz="693419">
              <a:spcBef>
                <a:spcPts val="4900"/>
              </a:spcBef>
              <a:buBlip>
                <a:blip r:embed="rId2"/>
              </a:buBlip>
              <a:defRPr i="1" sz="5040"/>
            </a:pPr>
            <a:r>
              <a:t>In this James scenario, we see that this perfect Faith was ensured by the ACTIONS of Abraham. Not Faith alone. It set the trajectory for the Nation of Israel and the birth of Messiah.</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More Scenarios to prove his point"/>
          <p:cNvSpPr txBox="1"/>
          <p:nvPr>
            <p:ph type="title"/>
          </p:nvPr>
        </p:nvSpPr>
        <p:spPr>
          <a:prstGeom prst="rect">
            <a:avLst/>
          </a:prstGeom>
        </p:spPr>
        <p:txBody>
          <a:bodyPr/>
          <a:lstStyle/>
          <a:p>
            <a:pPr/>
            <a:r>
              <a:t>More Scenarios to prove his point</a:t>
            </a:r>
          </a:p>
        </p:txBody>
      </p:sp>
      <p:sp>
        <p:nvSpPr>
          <p:cNvPr id="163" name="Jas 2:23 And the Scripture was fulfilled which says, “Abraham believed God, and it was accounted to him for righteousness.”And he was called the friend of God. ( To be a friend to God, you must add works to your Faith.)…"/>
          <p:cNvSpPr txBox="1"/>
          <p:nvPr>
            <p:ph type="body" idx="1"/>
          </p:nvPr>
        </p:nvSpPr>
        <p:spPr>
          <a:prstGeom prst="rect">
            <a:avLst/>
          </a:prstGeom>
        </p:spPr>
        <p:txBody>
          <a:bodyPr/>
          <a:lstStyle/>
          <a:p>
            <a:pPr marL="704341" indent="-704341" defTabSz="775969">
              <a:spcBef>
                <a:spcPts val="5500"/>
              </a:spcBef>
              <a:buBlip>
                <a:blip r:embed="rId2"/>
              </a:buBlip>
              <a:defRPr sz="5640"/>
            </a:pPr>
            <a:r>
              <a:t>Jas 2:23 And the Scripture was fulfilled which says, “Abraham believed God, and it was accounted to him for righteousness.”And he was called the friend of God. </a:t>
            </a:r>
            <a:r>
              <a:rPr i="1"/>
              <a:t>( To be a friend to God, you must add works to your Faith.)</a:t>
            </a:r>
            <a:endParaRPr i="1"/>
          </a:p>
          <a:p>
            <a:pPr marL="704341" indent="-704341" defTabSz="775969">
              <a:spcBef>
                <a:spcPts val="5500"/>
              </a:spcBef>
              <a:buBlip>
                <a:blip r:embed="rId2"/>
              </a:buBlip>
              <a:defRPr sz="5640"/>
            </a:pPr>
            <a:r>
              <a:t>Jas 2:24 You see then that a man is justified by works, and not by faith only.</a:t>
            </a:r>
          </a:p>
          <a:p>
            <a:pPr marL="704341" indent="-704341" defTabSz="775969">
              <a:spcBef>
                <a:spcPts val="5500"/>
              </a:spcBef>
              <a:buBlip>
                <a:blip r:embed="rId2"/>
              </a:buBlip>
              <a:defRPr i="1" sz="5640"/>
            </a:pPr>
            <a:r>
              <a:t>Here James correlates that in order to fulfill scripture, Works must accompany the Faith of an individual.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Jas 2:25 ¶Likewise, was not Rahab the harlot also justified by works when she received the messengers and sent them out another way?…"/>
          <p:cNvSpPr txBox="1"/>
          <p:nvPr>
            <p:ph type="body" idx="1"/>
          </p:nvPr>
        </p:nvSpPr>
        <p:spPr>
          <a:prstGeom prst="rect">
            <a:avLst/>
          </a:prstGeom>
        </p:spPr>
        <p:txBody>
          <a:bodyPr/>
          <a:lstStyle/>
          <a:p>
            <a:pPr>
              <a:buBlip>
                <a:blip r:embed="rId2"/>
              </a:buBlip>
            </a:pPr>
            <a:r>
              <a:t>Jas 2:25 ¶Likewise, was not Rahab the harlot also justified by works when she received the messengers and sent them out another way?</a:t>
            </a:r>
          </a:p>
          <a:p>
            <a:pPr>
              <a:buBlip>
                <a:blip r:embed="rId2"/>
              </a:buBlip>
            </a:pPr>
            <a:r>
              <a:t>Jas 2:26 ¶For as the body without the spirit is dead, so faith without works is dead also.</a:t>
            </a:r>
          </a:p>
          <a:p>
            <a:pPr>
              <a:buBlip>
                <a:blip r:embed="rId2"/>
              </a:buBlip>
              <a:defRPr i="1"/>
            </a:pPr>
            <a:r>
              <a:t>James makes a critical point about Faith and works here, he identifies that one not have to be pure or righteous to perform Gods will. Like gravity, Faith and works are a universal law. In Order to see results, you must have both.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ummary"/>
          <p:cNvSpPr txBox="1"/>
          <p:nvPr>
            <p:ph type="title"/>
          </p:nvPr>
        </p:nvSpPr>
        <p:spPr>
          <a:prstGeom prst="rect">
            <a:avLst/>
          </a:prstGeom>
        </p:spPr>
        <p:txBody>
          <a:bodyPr/>
          <a:lstStyle/>
          <a:p>
            <a:pPr/>
            <a:r>
              <a:t>Summary</a:t>
            </a:r>
          </a:p>
        </p:txBody>
      </p:sp>
      <p:sp>
        <p:nvSpPr>
          <p:cNvPr id="168" name="We learned to beware of partiality, that it is considered evil.…"/>
          <p:cNvSpPr txBox="1"/>
          <p:nvPr>
            <p:ph type="body" idx="1"/>
          </p:nvPr>
        </p:nvSpPr>
        <p:spPr>
          <a:prstGeom prst="rect">
            <a:avLst/>
          </a:prstGeom>
        </p:spPr>
        <p:txBody>
          <a:bodyPr/>
          <a:lstStyle/>
          <a:p>
            <a:pPr marL="569468" indent="-569468" defTabSz="627379">
              <a:spcBef>
                <a:spcPts val="4400"/>
              </a:spcBef>
              <a:buBlip>
                <a:blip r:embed="rId2"/>
              </a:buBlip>
              <a:defRPr sz="4560"/>
            </a:pPr>
            <a:r>
              <a:t>We learned to beware of partiality, that it is considered evil.</a:t>
            </a:r>
          </a:p>
          <a:p>
            <a:pPr marL="569468" indent="-569468" defTabSz="627379">
              <a:spcBef>
                <a:spcPts val="4400"/>
              </a:spcBef>
              <a:buBlip>
                <a:blip r:embed="rId2"/>
              </a:buBlip>
              <a:defRPr sz="4560"/>
            </a:pPr>
            <a:r>
              <a:t>Also, who our “neighbor” actually is.</a:t>
            </a:r>
          </a:p>
          <a:p>
            <a:pPr marL="569468" indent="-569468" defTabSz="627379">
              <a:spcBef>
                <a:spcPts val="4400"/>
              </a:spcBef>
              <a:buBlip>
                <a:blip r:embed="rId2"/>
              </a:buBlip>
              <a:defRPr sz="4560"/>
            </a:pPr>
            <a:r>
              <a:t>Be a “Doer” of the word.</a:t>
            </a:r>
          </a:p>
          <a:p>
            <a:pPr marL="569468" indent="-569468" defTabSz="627379">
              <a:spcBef>
                <a:spcPts val="4400"/>
              </a:spcBef>
              <a:buBlip>
                <a:blip r:embed="rId2"/>
              </a:buBlip>
              <a:defRPr sz="4560"/>
            </a:pPr>
            <a:r>
              <a:t>We learned that Profit, is meeting the threshold to assist.</a:t>
            </a:r>
          </a:p>
          <a:p>
            <a:pPr marL="569468" indent="-569468" defTabSz="627379">
              <a:spcBef>
                <a:spcPts val="4400"/>
              </a:spcBef>
              <a:buBlip>
                <a:blip r:embed="rId2"/>
              </a:buBlip>
              <a:defRPr sz="4560"/>
            </a:pPr>
            <a:r>
              <a:t>We know that Faith alone is not enough, we must have works to make a difference.</a:t>
            </a:r>
          </a:p>
          <a:p>
            <a:pPr marL="569468" indent="-569468" defTabSz="627379">
              <a:spcBef>
                <a:spcPts val="4400"/>
              </a:spcBef>
              <a:buBlip>
                <a:blip r:embed="rId2"/>
              </a:buBlip>
              <a:defRPr sz="4560"/>
            </a:pPr>
            <a:r>
              <a:t>We learned that Faith and works is a Universal law. The examples of Abraham &amp; Rehab.</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6750d6d31cd79ff84e1664f50e64f3c83e8031457604e903c0059118801354d0.jpg" descr="6750d6d31cd79ff84e1664f50e64f3c83e8031457604e903c0059118801354d0.jpg"/>
          <p:cNvPicPr>
            <a:picLocks noChangeAspect="1"/>
          </p:cNvPicPr>
          <p:nvPr/>
        </p:nvPicPr>
        <p:blipFill>
          <a:blip r:embed="rId2">
            <a:extLst/>
          </a:blip>
          <a:stretch>
            <a:fillRect/>
          </a:stretch>
        </p:blipFill>
        <p:spPr>
          <a:xfrm>
            <a:off x="7048500" y="-1"/>
            <a:ext cx="10287000" cy="137160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A White Horse"/>
          <p:cNvSpPr txBox="1"/>
          <p:nvPr>
            <p:ph type="title"/>
          </p:nvPr>
        </p:nvSpPr>
        <p:spPr>
          <a:prstGeom prst="rect">
            <a:avLst/>
          </a:prstGeom>
        </p:spPr>
        <p:txBody>
          <a:bodyPr/>
          <a:lstStyle/>
          <a:p>
            <a:pPr/>
            <a:r>
              <a:t>A White Horse</a:t>
            </a:r>
          </a:p>
        </p:txBody>
      </p:sp>
      <p:sp>
        <p:nvSpPr>
          <p:cNvPr id="173" name="Rev 6:1¶Now I saw when the Lamb opened one of the seals; and I heard one of the four living creatures saying with a voice like thunder, “Come and see.”…"/>
          <p:cNvSpPr txBox="1"/>
          <p:nvPr>
            <p:ph type="body" idx="1"/>
          </p:nvPr>
        </p:nvSpPr>
        <p:spPr>
          <a:prstGeom prst="rect">
            <a:avLst/>
          </a:prstGeom>
        </p:spPr>
        <p:txBody>
          <a:bodyPr/>
          <a:lstStyle/>
          <a:p>
            <a:pPr>
              <a:buBlip>
                <a:blip r:embed="rId2"/>
              </a:buBlip>
            </a:pPr>
            <a:r>
              <a:t>Rev 6:1¶Now I saw when the Lamb opened one of the seals; and I heard one of the four living creatures saying with a voice like thunder, “Come and see.”</a:t>
            </a:r>
          </a:p>
          <a:p>
            <a:pPr>
              <a:buBlip>
                <a:blip r:embed="rId2"/>
              </a:buBlip>
            </a:pPr>
            <a:r>
              <a:t>Rev 6:2 And I looked, and behold, a white horse. He who sat on it had a bow; and a crown was given to him, and he went out conquering and to conquer.</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Close-up of a double shot of espresso being poured from an espresso maker" descr="Close-up of a double shot of espresso being poured from an espresso maker"/>
          <p:cNvPicPr>
            <a:picLocks noChangeAspect="0"/>
          </p:cNvPicPr>
          <p:nvPr>
            <p:ph type="pic" idx="21"/>
          </p:nvPr>
        </p:nvPicPr>
        <p:blipFill>
          <a:blip r:embed="rId2">
            <a:extLst/>
          </a:blip>
          <a:stretch>
            <a:fillRect/>
          </a:stretch>
        </p:blipFill>
        <p:spPr>
          <a:xfrm>
            <a:off x="15494000" y="3632200"/>
            <a:ext cx="8013700" cy="9246793"/>
          </a:xfrm>
          <a:prstGeom prst="rect">
            <a:avLst/>
          </a:prstGeom>
        </p:spPr>
      </p:pic>
      <p:sp>
        <p:nvSpPr>
          <p:cNvPr id="176" name="Last Month"/>
          <p:cNvSpPr txBox="1"/>
          <p:nvPr>
            <p:ph type="title"/>
          </p:nvPr>
        </p:nvSpPr>
        <p:spPr>
          <a:prstGeom prst="rect">
            <a:avLst/>
          </a:prstGeom>
        </p:spPr>
        <p:txBody>
          <a:bodyPr/>
          <a:lstStyle/>
          <a:p>
            <a:pPr/>
            <a:r>
              <a:t>Last Month</a:t>
            </a:r>
          </a:p>
        </p:txBody>
      </p:sp>
      <p:sp>
        <p:nvSpPr>
          <p:cNvPr id="177" name="Last month we spoke about the death of the Iranian President.…"/>
          <p:cNvSpPr txBox="1"/>
          <p:nvPr>
            <p:ph type="body" sz="half" idx="1"/>
          </p:nvPr>
        </p:nvSpPr>
        <p:spPr>
          <a:prstGeom prst="rect">
            <a:avLst/>
          </a:prstGeom>
        </p:spPr>
        <p:txBody>
          <a:bodyPr/>
          <a:lstStyle/>
          <a:p>
            <a:pPr>
              <a:buBlip>
                <a:blip r:embed="rId3"/>
              </a:buBlip>
            </a:pPr>
            <a:r>
              <a:t>Last month we spoke about the death of the Iranian President. </a:t>
            </a:r>
          </a:p>
          <a:p>
            <a:pPr>
              <a:buBlip>
                <a:blip r:embed="rId3"/>
              </a:buBlip>
            </a:pPr>
            <a:r>
              <a:t>That this could pressure the Middle east and lead to the rise of the Anti-Christ.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Close-up of a double shot of espresso being poured from an espresso maker" descr="Close-up of a double shot of espresso being poured from an espresso maker"/>
          <p:cNvPicPr>
            <a:picLocks noChangeAspect="0"/>
          </p:cNvPicPr>
          <p:nvPr>
            <p:ph type="pic" idx="21"/>
          </p:nvPr>
        </p:nvPicPr>
        <p:blipFill>
          <a:blip r:embed="rId2">
            <a:extLst/>
          </a:blip>
          <a:stretch>
            <a:fillRect/>
          </a:stretch>
        </p:blipFill>
        <p:spPr>
          <a:xfrm>
            <a:off x="15494000" y="3632200"/>
            <a:ext cx="8013700" cy="9246793"/>
          </a:xfrm>
          <a:prstGeom prst="rect">
            <a:avLst/>
          </a:prstGeom>
        </p:spPr>
      </p:pic>
      <p:sp>
        <p:nvSpPr>
          <p:cNvPr id="180" name="All eyes on Lebanon"/>
          <p:cNvSpPr txBox="1"/>
          <p:nvPr>
            <p:ph type="title"/>
          </p:nvPr>
        </p:nvSpPr>
        <p:spPr>
          <a:prstGeom prst="rect">
            <a:avLst/>
          </a:prstGeom>
        </p:spPr>
        <p:txBody>
          <a:bodyPr/>
          <a:lstStyle/>
          <a:p>
            <a:pPr/>
            <a:r>
              <a:t>All eyes on Lebanon</a:t>
            </a:r>
          </a:p>
        </p:txBody>
      </p:sp>
      <p:sp>
        <p:nvSpPr>
          <p:cNvPr id="181" name="The US has given a “Green Light” on an all out war with Hezbollah (Iran Proxy).…"/>
          <p:cNvSpPr txBox="1"/>
          <p:nvPr>
            <p:ph type="body" sz="half" idx="1"/>
          </p:nvPr>
        </p:nvSpPr>
        <p:spPr>
          <a:prstGeom prst="rect">
            <a:avLst/>
          </a:prstGeom>
        </p:spPr>
        <p:txBody>
          <a:bodyPr/>
          <a:lstStyle/>
          <a:p>
            <a:pPr>
              <a:buBlip>
                <a:blip r:embed="rId3"/>
              </a:buBlip>
            </a:pPr>
            <a:r>
              <a:t>The US has given a “Green Light” on an all out war with Hezbollah (Iran Proxy).</a:t>
            </a:r>
          </a:p>
          <a:p>
            <a:pPr>
              <a:buBlip>
                <a:blip r:embed="rId3"/>
              </a:buBlip>
            </a:pPr>
            <a:r>
              <a:t>Much of Northern Israel is deserted. (Except for Military)</a:t>
            </a:r>
          </a:p>
          <a:p>
            <a:pPr>
              <a:buBlip>
                <a:blip r:embed="rId3"/>
              </a:buBlip>
            </a:pPr>
            <a:r>
              <a:t>Christian, Sunni forces in the North issue a warning. That they are ready to go to war (20,000 troops)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Close-up of a double shot of espresso being poured from an espresso maker" descr="Close-up of a double shot of espresso being poured from an espresso maker"/>
          <p:cNvPicPr>
            <a:picLocks noChangeAspect="0"/>
          </p:cNvPicPr>
          <p:nvPr>
            <p:ph type="pic" idx="21"/>
          </p:nvPr>
        </p:nvPicPr>
        <p:blipFill>
          <a:blip r:embed="rId2">
            <a:extLst/>
          </a:blip>
          <a:stretch>
            <a:fillRect/>
          </a:stretch>
        </p:blipFill>
        <p:spPr>
          <a:xfrm>
            <a:off x="15493999" y="3632200"/>
            <a:ext cx="8013701" cy="9246793"/>
          </a:xfrm>
          <a:prstGeom prst="rect">
            <a:avLst/>
          </a:prstGeom>
        </p:spPr>
      </p:pic>
      <p:sp>
        <p:nvSpPr>
          <p:cNvPr id="184" name="Europe prepares for famine"/>
          <p:cNvSpPr txBox="1"/>
          <p:nvPr>
            <p:ph type="title"/>
          </p:nvPr>
        </p:nvSpPr>
        <p:spPr>
          <a:prstGeom prst="rect">
            <a:avLst/>
          </a:prstGeom>
        </p:spPr>
        <p:txBody>
          <a:bodyPr/>
          <a:lstStyle/>
          <a:p>
            <a:pPr/>
            <a:r>
              <a:t>Europe prepares for famine</a:t>
            </a:r>
          </a:p>
        </p:txBody>
      </p:sp>
      <p:sp>
        <p:nvSpPr>
          <p:cNvPr id="185" name="March 5th, 2024 Bloomberg Reports that several European countries are “Wargaming” a food crisis."/>
          <p:cNvSpPr txBox="1"/>
          <p:nvPr>
            <p:ph type="body" sz="half" idx="1"/>
          </p:nvPr>
        </p:nvSpPr>
        <p:spPr>
          <a:prstGeom prst="rect">
            <a:avLst/>
          </a:prstGeom>
        </p:spPr>
        <p:txBody>
          <a:bodyPr/>
          <a:lstStyle>
            <a:lvl1pPr>
              <a:buBlip>
                <a:blip r:embed="rId3"/>
              </a:buBlip>
            </a:lvl1pPr>
          </a:lstStyle>
          <a:p>
            <a:pPr/>
            <a:r>
              <a:t>March 5th, 2024 Bloomberg Reports that several European countries are “Wargaming” a food crisis.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Learning Objectives"/>
          <p:cNvSpPr txBox="1"/>
          <p:nvPr>
            <p:ph type="title"/>
          </p:nvPr>
        </p:nvSpPr>
        <p:spPr>
          <a:prstGeom prst="rect">
            <a:avLst/>
          </a:prstGeom>
        </p:spPr>
        <p:txBody>
          <a:bodyPr/>
          <a:lstStyle/>
          <a:p>
            <a:pPr/>
            <a:r>
              <a:t>Learning Objectives</a:t>
            </a:r>
          </a:p>
        </p:txBody>
      </p:sp>
      <p:sp>
        <p:nvSpPr>
          <p:cNvPr id="135" name="In this lesson the student will learn about avoiding personal favoritism.…"/>
          <p:cNvSpPr txBox="1"/>
          <p:nvPr>
            <p:ph type="body" idx="1"/>
          </p:nvPr>
        </p:nvSpPr>
        <p:spPr>
          <a:xfrm>
            <a:off x="1219200" y="3702050"/>
            <a:ext cx="21958300" cy="9105900"/>
          </a:xfrm>
          <a:prstGeom prst="rect">
            <a:avLst/>
          </a:prstGeom>
        </p:spPr>
        <p:txBody>
          <a:bodyPr/>
          <a:lstStyle/>
          <a:p>
            <a:pPr>
              <a:buBlip>
                <a:blip r:embed="rId2"/>
              </a:buBlip>
            </a:pPr>
            <a:r>
              <a:t>In this lesson the student will learn about avoiding personal favoritism.</a:t>
            </a:r>
          </a:p>
          <a:p>
            <a:pPr>
              <a:buBlip>
                <a:blip r:embed="rId2"/>
              </a:buBlip>
            </a:pPr>
            <a:r>
              <a:t>The student will also learn that Faith, without Works, is Dead.</a:t>
            </a:r>
          </a:p>
          <a:p>
            <a:pPr>
              <a:buBlip>
                <a:blip r:embed="rId2"/>
              </a:buBlip>
            </a:pPr>
            <a:r>
              <a:t>End Times Update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In Order"/>
          <p:cNvSpPr txBox="1"/>
          <p:nvPr>
            <p:ph type="title"/>
          </p:nvPr>
        </p:nvSpPr>
        <p:spPr>
          <a:prstGeom prst="rect">
            <a:avLst/>
          </a:prstGeom>
        </p:spPr>
        <p:txBody>
          <a:bodyPr/>
          <a:lstStyle/>
          <a:p>
            <a:pPr/>
            <a:r>
              <a:t>In Order</a:t>
            </a:r>
          </a:p>
        </p:txBody>
      </p:sp>
      <p:sp>
        <p:nvSpPr>
          <p:cNvPr id="188" name="Second Seal: Conflict on Earth…"/>
          <p:cNvSpPr txBox="1"/>
          <p:nvPr>
            <p:ph type="body" idx="1"/>
          </p:nvPr>
        </p:nvSpPr>
        <p:spPr>
          <a:prstGeom prst="rect">
            <a:avLst/>
          </a:prstGeom>
        </p:spPr>
        <p:txBody>
          <a:bodyPr/>
          <a:lstStyle/>
          <a:p>
            <a:pPr marL="472058" indent="-472058" defTabSz="520065">
              <a:spcBef>
                <a:spcPts val="3700"/>
              </a:spcBef>
              <a:buBlip>
                <a:blip r:embed="rId2"/>
              </a:buBlip>
              <a:defRPr sz="3780"/>
            </a:pPr>
            <a:r>
              <a:t>Second Seal: Conflict on Earth</a:t>
            </a:r>
          </a:p>
          <a:p>
            <a:pPr marL="472058" indent="-472058" defTabSz="520065">
              <a:spcBef>
                <a:spcPts val="3700"/>
              </a:spcBef>
              <a:buBlip>
                <a:blip r:embed="rId2"/>
              </a:buBlip>
              <a:defRPr sz="3780"/>
            </a:pPr>
            <a:r>
              <a:t>Rev 6:3 ¶When He opened the second seal, I heard the second living creature saying, “Come and see.”</a:t>
            </a:r>
          </a:p>
          <a:p>
            <a:pPr marL="472058" indent="-472058" defTabSz="520065">
              <a:spcBef>
                <a:spcPts val="3700"/>
              </a:spcBef>
              <a:buBlip>
                <a:blip r:embed="rId2"/>
              </a:buBlip>
              <a:defRPr sz="3780"/>
            </a:pPr>
            <a:r>
              <a:t>Rev 6:4 Another horse, fiery red, went out. And it was granted to the one who sat on it to take peace from the earth, and that people should kill one another; and there was given to him a great sword.</a:t>
            </a:r>
          </a:p>
          <a:p>
            <a:pPr marL="472058" indent="-472058" defTabSz="520065">
              <a:spcBef>
                <a:spcPts val="3700"/>
              </a:spcBef>
              <a:buBlip>
                <a:blip r:embed="rId2"/>
              </a:buBlip>
              <a:defRPr sz="3780"/>
            </a:pPr>
            <a:r>
              <a:t>Third Seal: Scarcity on Earth</a:t>
            </a:r>
          </a:p>
          <a:p>
            <a:pPr marL="472058" indent="-472058" defTabSz="520065">
              <a:spcBef>
                <a:spcPts val="3700"/>
              </a:spcBef>
              <a:buBlip>
                <a:blip r:embed="rId2"/>
              </a:buBlip>
              <a:defRPr sz="3780"/>
            </a:pPr>
            <a:r>
              <a:t> Rev 6:5¶ When He opened the third seal, I heard the third living creature say, “Come and see.” So I looked, and behold, a black horse, and he who sat on it had a pair of scales in his hand.</a:t>
            </a:r>
          </a:p>
          <a:p>
            <a:pPr marL="472058" indent="-472058" defTabSz="520065">
              <a:spcBef>
                <a:spcPts val="3700"/>
              </a:spcBef>
              <a:buBlip>
                <a:blip r:embed="rId2"/>
              </a:buBlip>
              <a:defRPr sz="3780"/>
            </a:pPr>
            <a:r>
              <a:t>Rev 6:6 And I heard a voice in the midst of the four living creatures saying, “A quart of wheat for a denarius, and three quarts of barley for a denarius; and do not harm the oil and the wine.”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Close-up of a double shot of espresso being poured from an espresso maker" descr="Close-up of a double shot of espresso being poured from an espresso maker"/>
          <p:cNvPicPr>
            <a:picLocks noChangeAspect="0"/>
          </p:cNvPicPr>
          <p:nvPr>
            <p:ph type="pic" idx="21"/>
          </p:nvPr>
        </p:nvPicPr>
        <p:blipFill>
          <a:blip r:embed="rId2">
            <a:extLst/>
          </a:blip>
          <a:stretch>
            <a:fillRect/>
          </a:stretch>
        </p:blipFill>
        <p:spPr>
          <a:xfrm>
            <a:off x="15493999" y="3632200"/>
            <a:ext cx="8013701" cy="9246793"/>
          </a:xfrm>
          <a:prstGeom prst="rect">
            <a:avLst/>
          </a:prstGeom>
        </p:spPr>
      </p:pic>
      <p:sp>
        <p:nvSpPr>
          <p:cNvPr id="191" name="A-B-C"/>
          <p:cNvSpPr txBox="1"/>
          <p:nvPr>
            <p:ph type="title"/>
          </p:nvPr>
        </p:nvSpPr>
        <p:spPr>
          <a:prstGeom prst="rect">
            <a:avLst/>
          </a:prstGeom>
        </p:spPr>
        <p:txBody>
          <a:bodyPr/>
          <a:lstStyle/>
          <a:p>
            <a:pPr/>
            <a:r>
              <a:t>A-B-C</a:t>
            </a:r>
          </a:p>
        </p:txBody>
      </p:sp>
      <p:sp>
        <p:nvSpPr>
          <p:cNvPr id="192" name="A-sk Jesus to live in your heart.…"/>
          <p:cNvSpPr txBox="1"/>
          <p:nvPr>
            <p:ph type="body" sz="half" idx="1"/>
          </p:nvPr>
        </p:nvSpPr>
        <p:spPr>
          <a:prstGeom prst="rect">
            <a:avLst/>
          </a:prstGeom>
        </p:spPr>
        <p:txBody>
          <a:bodyPr/>
          <a:lstStyle/>
          <a:p>
            <a:pPr>
              <a:buBlip>
                <a:blip r:embed="rId3"/>
              </a:buBlip>
            </a:pPr>
            <a:r>
              <a:t>A-sk Jesus to live in your heart.</a:t>
            </a:r>
          </a:p>
          <a:p>
            <a:pPr>
              <a:buBlip>
                <a:blip r:embed="rId3"/>
              </a:buBlip>
            </a:pPr>
            <a:r>
              <a:t>B-elieve that he is the Son of God, was born of a virgin, died for your sins and rose again on the third day, defeating death, hell and the grave. And he is Coming Back!</a:t>
            </a:r>
          </a:p>
          <a:p>
            <a:pPr>
              <a:buBlip>
                <a:blip r:embed="rId3"/>
              </a:buBlip>
            </a:pPr>
            <a:r>
              <a:t>C-onfess with your mouth and call upon his name and you shall be saved.</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Reference"/>
          <p:cNvSpPr txBox="1"/>
          <p:nvPr>
            <p:ph type="title"/>
          </p:nvPr>
        </p:nvSpPr>
        <p:spPr>
          <a:prstGeom prst="rect">
            <a:avLst/>
          </a:prstGeom>
        </p:spPr>
        <p:txBody>
          <a:bodyPr/>
          <a:lstStyle/>
          <a:p>
            <a:pPr/>
            <a:r>
              <a:t>Reference</a:t>
            </a:r>
          </a:p>
        </p:txBody>
      </p:sp>
      <p:sp>
        <p:nvSpPr>
          <p:cNvPr id="195" name="NKJV James Chapter 2…"/>
          <p:cNvSpPr txBox="1"/>
          <p:nvPr>
            <p:ph type="body" idx="1"/>
          </p:nvPr>
        </p:nvSpPr>
        <p:spPr>
          <a:prstGeom prst="rect">
            <a:avLst/>
          </a:prstGeom>
        </p:spPr>
        <p:txBody>
          <a:bodyPr/>
          <a:lstStyle/>
          <a:p>
            <a:pPr>
              <a:buBlip>
                <a:blip r:embed="rId2"/>
              </a:buBlip>
            </a:pPr>
            <a:r>
              <a:t>NKJV James Chapter 2</a:t>
            </a:r>
          </a:p>
          <a:p>
            <a:pPr>
              <a:buBlip>
                <a:blip r:embed="rId2"/>
              </a:buBlip>
            </a:pPr>
            <a:r>
              <a:t>Bloomberg report</a:t>
            </a:r>
          </a:p>
          <a:p>
            <a:pPr>
              <a:buBlip>
                <a:blip r:embed="rId2"/>
              </a:buBlip>
            </a:pPr>
            <a:r>
              <a:t>Revelations 6</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Close-up of a double shot of espresso being poured from an espresso maker" descr="Close-up of a double shot of espresso being poured from an espresso maker"/>
          <p:cNvPicPr>
            <a:picLocks noChangeAspect="0"/>
          </p:cNvPicPr>
          <p:nvPr>
            <p:ph type="pic" idx="21"/>
          </p:nvPr>
        </p:nvPicPr>
        <p:blipFill>
          <a:blip r:embed="rId2">
            <a:extLst/>
          </a:blip>
          <a:stretch>
            <a:fillRect/>
          </a:stretch>
        </p:blipFill>
        <p:spPr>
          <a:xfrm>
            <a:off x="15494000" y="3632200"/>
            <a:ext cx="8013700" cy="9246793"/>
          </a:xfrm>
          <a:prstGeom prst="rect">
            <a:avLst/>
          </a:prstGeom>
        </p:spPr>
      </p:pic>
      <p:sp>
        <p:nvSpPr>
          <p:cNvPr id="138" name="Beware of Personal Favoritism"/>
          <p:cNvSpPr txBox="1"/>
          <p:nvPr>
            <p:ph type="title"/>
          </p:nvPr>
        </p:nvSpPr>
        <p:spPr>
          <a:prstGeom prst="rect">
            <a:avLst/>
          </a:prstGeom>
        </p:spPr>
        <p:txBody>
          <a:bodyPr/>
          <a:lstStyle/>
          <a:p>
            <a:pPr/>
            <a:r>
              <a:t>Beware of Personal Favoritism</a:t>
            </a:r>
          </a:p>
        </p:txBody>
      </p:sp>
      <p:sp>
        <p:nvSpPr>
          <p:cNvPr id="139" name="Jas 2:1 ¶My brethren, do not hold the faith of our Lord Jesus Christ, the Lord of glory, with partiality.…"/>
          <p:cNvSpPr txBox="1"/>
          <p:nvPr>
            <p:ph type="body" sz="half" idx="1"/>
          </p:nvPr>
        </p:nvSpPr>
        <p:spPr>
          <a:prstGeom prst="rect">
            <a:avLst/>
          </a:prstGeom>
        </p:spPr>
        <p:txBody>
          <a:bodyPr/>
          <a:lstStyle/>
          <a:p>
            <a:pPr marL="542925" indent="-542925" defTabSz="784225">
              <a:spcBef>
                <a:spcPts val="3200"/>
              </a:spcBef>
              <a:buBlip>
                <a:blip r:embed="rId3"/>
              </a:buBlip>
              <a:defRPr sz="4180"/>
            </a:pPr>
            <a:r>
              <a:t> Jas 2:1 ¶My brethren, do not hold the faith of our Lord Jesus Christ, the Lord of glory, with </a:t>
            </a:r>
            <a:r>
              <a:rPr>
                <a:solidFill>
                  <a:srgbClr val="FF2600"/>
                </a:solidFill>
              </a:rPr>
              <a:t>partiality.</a:t>
            </a:r>
            <a:endParaRPr>
              <a:solidFill>
                <a:srgbClr val="FF2600"/>
              </a:solidFill>
            </a:endParaRPr>
          </a:p>
          <a:p>
            <a:pPr marL="542925" indent="-542925" defTabSz="784225">
              <a:spcBef>
                <a:spcPts val="3200"/>
              </a:spcBef>
              <a:buBlip>
                <a:blip r:embed="rId3"/>
              </a:buBlip>
              <a:defRPr sz="4180"/>
            </a:pPr>
            <a:r>
              <a:rPr>
                <a:solidFill>
                  <a:srgbClr val="FF2600"/>
                </a:solidFill>
              </a:rPr>
              <a:t>This is a Phrase that means “Respect of persons”.</a:t>
            </a:r>
            <a:endParaRPr>
              <a:solidFill>
                <a:srgbClr val="FF2600"/>
              </a:solidFill>
            </a:endParaRPr>
          </a:p>
          <a:p>
            <a:pPr marL="542925" indent="-542925" defTabSz="784225">
              <a:spcBef>
                <a:spcPts val="3200"/>
              </a:spcBef>
              <a:buBlip>
                <a:blip r:embed="rId3"/>
              </a:buBlip>
              <a:defRPr sz="4180">
                <a:solidFill>
                  <a:srgbClr val="000000"/>
                </a:solidFill>
              </a:defRPr>
            </a:pPr>
            <a:r>
              <a:t>the fault of one who when called on to give judgment has respect of the </a:t>
            </a:r>
            <a:r>
              <a:rPr b="1" u="sng"/>
              <a:t>outward circumstances </a:t>
            </a:r>
            <a:r>
              <a:t>of man and </a:t>
            </a:r>
            <a:r>
              <a:rPr b="1" u="sng"/>
              <a:t>not to their intrinsic merits</a:t>
            </a:r>
            <a:r>
              <a:t>, and so prefers, as the more worthy, one who is </a:t>
            </a:r>
            <a:r>
              <a:rPr b="1" u="sng"/>
              <a:t>rich</a:t>
            </a:r>
            <a:r>
              <a:t>, </a:t>
            </a:r>
            <a:r>
              <a:rPr b="1" u="sng"/>
              <a:t>high born,</a:t>
            </a:r>
            <a:r>
              <a:t> or </a:t>
            </a:r>
            <a:r>
              <a:rPr b="1" u="sng"/>
              <a:t>powerful</a:t>
            </a:r>
            <a:r>
              <a:t>, to </a:t>
            </a:r>
            <a:r>
              <a:rPr u="sng"/>
              <a:t>another who does not have these qualities</a:t>
            </a:r>
            <a:endParaRPr u="sng"/>
          </a:p>
          <a:p>
            <a:pPr marL="542925" indent="-542925" defTabSz="784225">
              <a:spcBef>
                <a:spcPts val="3200"/>
              </a:spcBef>
              <a:buBlip>
                <a:blip r:embed="rId3"/>
              </a:buBlip>
              <a:defRPr i="1" sz="4180">
                <a:solidFill>
                  <a:srgbClr val="000000"/>
                </a:solidFill>
              </a:defRPr>
            </a:pPr>
            <a:r>
              <a:rPr u="sng"/>
              <a:t>God looks at the heart of man, not their station.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James Explains"/>
          <p:cNvSpPr txBox="1"/>
          <p:nvPr>
            <p:ph type="title"/>
          </p:nvPr>
        </p:nvSpPr>
        <p:spPr>
          <a:prstGeom prst="rect">
            <a:avLst/>
          </a:prstGeom>
        </p:spPr>
        <p:txBody>
          <a:bodyPr/>
          <a:lstStyle/>
          <a:p>
            <a:pPr/>
            <a:r>
              <a:t>James Explains</a:t>
            </a:r>
          </a:p>
        </p:txBody>
      </p:sp>
      <p:sp>
        <p:nvSpPr>
          <p:cNvPr id="142" name="Jas 2:2 For if there should come into your assembly (Church) a man with gold rings, in fine apparel, and there should also come in a poor man in filthy clothes,…"/>
          <p:cNvSpPr txBox="1"/>
          <p:nvPr>
            <p:ph type="body" idx="1"/>
          </p:nvPr>
        </p:nvSpPr>
        <p:spPr>
          <a:prstGeom prst="rect">
            <a:avLst/>
          </a:prstGeom>
        </p:spPr>
        <p:txBody>
          <a:bodyPr/>
          <a:lstStyle/>
          <a:p>
            <a:pPr marL="599440" indent="-599440" defTabSz="660400">
              <a:spcBef>
                <a:spcPts val="4700"/>
              </a:spcBef>
              <a:buBlip>
                <a:blip r:embed="rId2"/>
              </a:buBlip>
              <a:defRPr sz="4800"/>
            </a:pPr>
            <a:r>
              <a:t> Jas 2:2 For if there should come into your assembly (Church) a man with gold rings, in fine apparel, and there should also come in a poor man in filthy clothes,</a:t>
            </a:r>
          </a:p>
          <a:p>
            <a:pPr marL="599440" indent="-599440" defTabSz="660400">
              <a:spcBef>
                <a:spcPts val="4700"/>
              </a:spcBef>
              <a:buBlip>
                <a:blip r:embed="rId2"/>
              </a:buBlip>
              <a:defRPr sz="4800"/>
            </a:pPr>
            <a:r>
              <a:t>Jas 2:3 and you pay attention to the one wearing the fine clothes and say to him, “You sit here in a good place,” and say to the poor man, “You stand there,” or, “Sit here at my footstool,”</a:t>
            </a:r>
          </a:p>
          <a:p>
            <a:pPr marL="599440" indent="-599440" defTabSz="660400">
              <a:spcBef>
                <a:spcPts val="4700"/>
              </a:spcBef>
              <a:buBlip>
                <a:blip r:embed="rId2"/>
              </a:buBlip>
              <a:defRPr sz="4800"/>
            </a:pPr>
            <a:r>
              <a:t> Jas 2:4 have you not shown partiality among yourselves, and become judges with </a:t>
            </a:r>
            <a:r>
              <a:rPr>
                <a:solidFill>
                  <a:srgbClr val="FF2600"/>
                </a:solidFill>
              </a:rPr>
              <a:t>evil thoughts</a:t>
            </a:r>
            <a:r>
              <a:t>?</a:t>
            </a:r>
          </a:p>
          <a:p>
            <a:pPr marL="599440" indent="-599440" defTabSz="660400">
              <a:spcBef>
                <a:spcPts val="4700"/>
              </a:spcBef>
              <a:buBlip>
                <a:blip r:embed="rId2"/>
              </a:buBlip>
              <a:defRPr i="1" sz="4800"/>
            </a:pPr>
            <a:r>
              <a:t>In this scenario we see James summarize the act as , evil.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The Oppressor"/>
          <p:cNvSpPr txBox="1"/>
          <p:nvPr>
            <p:ph type="title"/>
          </p:nvPr>
        </p:nvSpPr>
        <p:spPr>
          <a:prstGeom prst="rect">
            <a:avLst/>
          </a:prstGeom>
        </p:spPr>
        <p:txBody>
          <a:bodyPr/>
          <a:lstStyle/>
          <a:p>
            <a:pPr/>
            <a:r>
              <a:t>The Oppressor</a:t>
            </a:r>
          </a:p>
        </p:txBody>
      </p:sp>
      <p:sp>
        <p:nvSpPr>
          <p:cNvPr id="145" name="Jas 2:5 ¶Listen, my beloved brethren: Has God not chosen the poor of this world to be rich in faith and heirs of the kingdom which He promised to those who love Him?…"/>
          <p:cNvSpPr txBox="1"/>
          <p:nvPr>
            <p:ph type="body" idx="1"/>
          </p:nvPr>
        </p:nvSpPr>
        <p:spPr>
          <a:prstGeom prst="rect">
            <a:avLst/>
          </a:prstGeom>
        </p:spPr>
        <p:txBody>
          <a:bodyPr/>
          <a:lstStyle/>
          <a:p>
            <a:pPr marL="651891" indent="-651891" defTabSz="718184">
              <a:spcBef>
                <a:spcPts val="5100"/>
              </a:spcBef>
              <a:buBlip>
                <a:blip r:embed="rId2"/>
              </a:buBlip>
              <a:defRPr sz="5220"/>
            </a:pPr>
            <a:r>
              <a:t> Jas 2:5 ¶Listen, my beloved brethren: Has God not </a:t>
            </a:r>
            <a:r>
              <a:rPr>
                <a:solidFill>
                  <a:srgbClr val="FF2600"/>
                </a:solidFill>
              </a:rPr>
              <a:t>chosen the poor of this world</a:t>
            </a:r>
            <a:r>
              <a:t> to be rich in faith and heirs of the kingdom which He promised to those who love Him?</a:t>
            </a:r>
          </a:p>
          <a:p>
            <a:pPr marL="651891" indent="-651891" defTabSz="718184">
              <a:spcBef>
                <a:spcPts val="5100"/>
              </a:spcBef>
              <a:buBlip>
                <a:blip r:embed="rId2"/>
              </a:buBlip>
              <a:defRPr sz="5220"/>
            </a:pPr>
            <a:r>
              <a:t> Jas 2:6 But you have dishonored the poor man. Do not the rich </a:t>
            </a:r>
            <a:r>
              <a:rPr>
                <a:solidFill>
                  <a:srgbClr val="FF2600"/>
                </a:solidFill>
              </a:rPr>
              <a:t>oppress</a:t>
            </a:r>
            <a:r>
              <a:t> you and drag you into the </a:t>
            </a:r>
            <a:r>
              <a:rPr>
                <a:solidFill>
                  <a:srgbClr val="FF2600"/>
                </a:solidFill>
              </a:rPr>
              <a:t>courts</a:t>
            </a:r>
            <a:r>
              <a:t>? (</a:t>
            </a:r>
            <a:r>
              <a:rPr>
                <a:solidFill>
                  <a:srgbClr val="FF2600"/>
                </a:solidFill>
              </a:rPr>
              <a:t>Judgement seats)</a:t>
            </a:r>
          </a:p>
          <a:p>
            <a:pPr marL="651891" indent="-651891" defTabSz="718184">
              <a:spcBef>
                <a:spcPts val="5100"/>
              </a:spcBef>
              <a:buBlip>
                <a:blip r:embed="rId2"/>
              </a:buBlip>
              <a:defRPr sz="5220"/>
            </a:pPr>
            <a:r>
              <a:t>Jas 2:7 Do they not blaspheme that noble name by which you are called?</a:t>
            </a:r>
          </a:p>
          <a:p>
            <a:pPr marL="651891" indent="-651891" defTabSz="718184">
              <a:spcBef>
                <a:spcPts val="5100"/>
              </a:spcBef>
              <a:buBlip>
                <a:blip r:embed="rId2"/>
              </a:buBlip>
              <a:defRPr i="1" sz="5220"/>
            </a:pPr>
            <a:r>
              <a:t>The contrast is that the poor are “Chosen” while the rich “Oppress Gods people &amp; Blaspheme Christ”.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Jas 2:8 ¶If you really fulfill the royal law according to the Scripture, “You shall love your neighbor as yourself,” you do well; (a neighbour/ a friend/ any other person, and where two are concerned, the other (thy fellow man, thy neighbour),/ according"/>
          <p:cNvSpPr txBox="1"/>
          <p:nvPr>
            <p:ph type="body" idx="1"/>
          </p:nvPr>
        </p:nvSpPr>
        <p:spPr>
          <a:prstGeom prst="rect">
            <a:avLst/>
          </a:prstGeom>
        </p:spPr>
        <p:txBody>
          <a:bodyPr/>
          <a:lstStyle/>
          <a:p>
            <a:pPr marL="614426" indent="-614426" defTabSz="676909">
              <a:spcBef>
                <a:spcPts val="4800"/>
              </a:spcBef>
              <a:buBlip>
                <a:blip r:embed="rId2"/>
              </a:buBlip>
              <a:defRPr sz="4920"/>
            </a:pPr>
            <a:r>
              <a:t> Jas 2:8 ¶If you really fulfill the royal law according to the Scripture, “You shall love your </a:t>
            </a:r>
            <a:r>
              <a:rPr>
                <a:solidFill>
                  <a:srgbClr val="FF2600"/>
                </a:solidFill>
              </a:rPr>
              <a:t>neighbor</a:t>
            </a:r>
            <a:r>
              <a:t> as yourself,” you do well; </a:t>
            </a:r>
            <a:r>
              <a:rPr i="1">
                <a:solidFill>
                  <a:srgbClr val="FF2600"/>
                </a:solidFill>
              </a:rPr>
              <a:t>(a neighbour/ a friend/ any other person, and where two are concerned, the other (thy fellow man, thy neighbour),/ according to the Jews, any member of the Hebrew nation and commonwealth/ </a:t>
            </a:r>
            <a:r>
              <a:rPr i="1" u="sng">
                <a:solidFill>
                  <a:srgbClr val="FF2600"/>
                </a:solidFill>
              </a:rPr>
              <a:t>according to Christ, any other man irrespective of nation or religion with whom we live or whom we chance to meet)</a:t>
            </a:r>
            <a:endParaRPr i="1" u="sng"/>
          </a:p>
          <a:p>
            <a:pPr marL="614426" indent="-614426" defTabSz="676909">
              <a:spcBef>
                <a:spcPts val="4800"/>
              </a:spcBef>
              <a:buBlip>
                <a:blip r:embed="rId2"/>
              </a:buBlip>
              <a:defRPr sz="4920"/>
            </a:pPr>
            <a:r>
              <a:t>Jas 2:9 but if you show partiality, you commit sin, and are convicted by the law as transgressors.</a:t>
            </a:r>
          </a:p>
          <a:p>
            <a:pPr marL="614426" indent="-614426" defTabSz="676909">
              <a:spcBef>
                <a:spcPts val="4800"/>
              </a:spcBef>
              <a:buBlip>
                <a:blip r:embed="rId2"/>
              </a:buBlip>
              <a:defRPr sz="4920"/>
            </a:pPr>
            <a:r>
              <a:t>Jas 2:10 For whoever shall keep the whole law, and yet stumble in one point, he is guilty of all.</a:t>
            </a:r>
          </a:p>
          <a:p>
            <a:pPr marL="614426" indent="-614426" defTabSz="676909">
              <a:spcBef>
                <a:spcPts val="4800"/>
              </a:spcBef>
              <a:buBlip>
                <a:blip r:embed="rId2"/>
              </a:buBlip>
              <a:defRPr i="1" sz="4920"/>
            </a:pPr>
            <a:r>
              <a:t>Remember, he is speaking to the 12 tribes that are scattered among the nations. They are bound to the Law of Moses. This is written for them to understand.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Double-click to edit"/>
          <p:cNvSpPr txBox="1"/>
          <p:nvPr>
            <p:ph type="title"/>
          </p:nvPr>
        </p:nvSpPr>
        <p:spPr>
          <a:prstGeom prst="rect">
            <a:avLst/>
          </a:prstGeom>
        </p:spPr>
        <p:txBody>
          <a:bodyPr/>
          <a:lstStyle/>
          <a:p>
            <a:pPr/>
          </a:p>
        </p:txBody>
      </p:sp>
      <p:sp>
        <p:nvSpPr>
          <p:cNvPr id="150" name="Jas 2:11 For He who said, “Do not commit adultery,” also said, “Do not murder.” Now if you do not commit adultery, but you do murder, you have become a transgressor of the law.…"/>
          <p:cNvSpPr txBox="1"/>
          <p:nvPr>
            <p:ph type="body" idx="1"/>
          </p:nvPr>
        </p:nvSpPr>
        <p:spPr>
          <a:prstGeom prst="rect">
            <a:avLst/>
          </a:prstGeom>
        </p:spPr>
        <p:txBody>
          <a:bodyPr/>
          <a:lstStyle/>
          <a:p>
            <a:pPr marL="651891" indent="-651891" defTabSz="718184">
              <a:spcBef>
                <a:spcPts val="5100"/>
              </a:spcBef>
              <a:buBlip>
                <a:blip r:embed="rId2"/>
              </a:buBlip>
              <a:defRPr sz="5220"/>
            </a:pPr>
            <a:r>
              <a:t>Jas 2:11 For He who said, “Do not commit adultery,” also said, “Do not murder.” Now if you do not commit adultery, but you do murder, you have become a </a:t>
            </a:r>
            <a:r>
              <a:rPr>
                <a:solidFill>
                  <a:srgbClr val="FF2600"/>
                </a:solidFill>
              </a:rPr>
              <a:t>transgressor of the law</a:t>
            </a:r>
            <a:r>
              <a:t>.</a:t>
            </a:r>
          </a:p>
          <a:p>
            <a:pPr marL="651891" indent="-651891" defTabSz="718184">
              <a:spcBef>
                <a:spcPts val="5100"/>
              </a:spcBef>
              <a:buBlip>
                <a:blip r:embed="rId2"/>
              </a:buBlip>
              <a:defRPr sz="5220">
                <a:solidFill>
                  <a:srgbClr val="FF2600"/>
                </a:solidFill>
              </a:defRPr>
            </a:pPr>
            <a:r>
              <a:t>ie ….How we use the word “Felon”</a:t>
            </a:r>
          </a:p>
          <a:p>
            <a:pPr marL="651891" indent="-651891" defTabSz="718184">
              <a:spcBef>
                <a:spcPts val="5100"/>
              </a:spcBef>
              <a:buBlip>
                <a:blip r:embed="rId2"/>
              </a:buBlip>
              <a:defRPr sz="5220"/>
            </a:pPr>
            <a:r>
              <a:t>Jas 2:12 So </a:t>
            </a:r>
            <a:r>
              <a:rPr>
                <a:solidFill>
                  <a:srgbClr val="FF2600"/>
                </a:solidFill>
              </a:rPr>
              <a:t>speak</a:t>
            </a:r>
            <a:r>
              <a:t> and so </a:t>
            </a:r>
            <a:r>
              <a:rPr>
                <a:solidFill>
                  <a:srgbClr val="FF2600"/>
                </a:solidFill>
              </a:rPr>
              <a:t>do</a:t>
            </a:r>
            <a:r>
              <a:t> as those who will be judged by the law of liberty. </a:t>
            </a:r>
            <a:r>
              <a:rPr>
                <a:solidFill>
                  <a:srgbClr val="FF2600"/>
                </a:solidFill>
              </a:rPr>
              <a:t>(WORKS) Be A doer. </a:t>
            </a:r>
            <a:endParaRPr>
              <a:solidFill>
                <a:srgbClr val="FF2600"/>
              </a:solidFill>
            </a:endParaRPr>
          </a:p>
          <a:p>
            <a:pPr marL="651891" indent="-651891" defTabSz="718184">
              <a:spcBef>
                <a:spcPts val="5100"/>
              </a:spcBef>
              <a:buBlip>
                <a:blip r:embed="rId2"/>
              </a:buBlip>
              <a:defRPr sz="5220"/>
            </a:pPr>
            <a:r>
              <a:t>Jas 2:13 For judgment is without mercy to the one who has shown no mercy. Mercy </a:t>
            </a:r>
            <a:r>
              <a:rPr>
                <a:solidFill>
                  <a:srgbClr val="FF2600"/>
                </a:solidFill>
              </a:rPr>
              <a:t>triumphs(rejoices against)</a:t>
            </a:r>
            <a:r>
              <a:t> over judgment.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Faith Without Works is Dead."/>
          <p:cNvSpPr txBox="1"/>
          <p:nvPr>
            <p:ph type="title"/>
          </p:nvPr>
        </p:nvSpPr>
        <p:spPr>
          <a:prstGeom prst="rect">
            <a:avLst/>
          </a:prstGeom>
        </p:spPr>
        <p:txBody>
          <a:bodyPr/>
          <a:lstStyle/>
          <a:p>
            <a:pPr/>
            <a:r>
              <a:t>Faith Without Works is Dead.</a:t>
            </a:r>
          </a:p>
        </p:txBody>
      </p:sp>
      <p:sp>
        <p:nvSpPr>
          <p:cNvPr id="153" name="Jas 2:14 ¶What does it profit, my brethren, if someone says he has faith but does not have works? Can faith save him?"/>
          <p:cNvSpPr txBox="1"/>
          <p:nvPr>
            <p:ph type="body" sz="half" idx="1"/>
          </p:nvPr>
        </p:nvSpPr>
        <p:spPr>
          <a:prstGeom prst="rect">
            <a:avLst/>
          </a:prstGeom>
        </p:spPr>
        <p:txBody>
          <a:bodyPr/>
          <a:lstStyle>
            <a:lvl1pPr>
              <a:buBlip>
                <a:blip r:embed="rId2"/>
              </a:buBlip>
            </a:lvl1pPr>
          </a:lstStyle>
          <a:p>
            <a:pPr/>
            <a:r>
              <a:t> Jas 2:14 ¶What does it profit, my brethren, if someone says he has faith but does not have works? Can faith save him?</a:t>
            </a:r>
          </a:p>
        </p:txBody>
      </p:sp>
      <p:pic>
        <p:nvPicPr>
          <p:cNvPr id="154" name="tumblr_lxl5bkweac1qhmhdfo1_500.jpeg" descr="tumblr_lxl5bkweac1qhmhdfo1_500.jpeg"/>
          <p:cNvPicPr>
            <a:picLocks noChangeAspect="1"/>
          </p:cNvPicPr>
          <p:nvPr/>
        </p:nvPicPr>
        <p:blipFill>
          <a:blip r:embed="rId3">
            <a:extLst/>
          </a:blip>
          <a:stretch>
            <a:fillRect/>
          </a:stretch>
        </p:blipFill>
        <p:spPr>
          <a:xfrm>
            <a:off x="13389500" y="4980290"/>
            <a:ext cx="10442043" cy="653672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Jas 2:15 If a brother or sister is naked and destitute of daily food, (Another scenario by James)…"/>
          <p:cNvSpPr txBox="1"/>
          <p:nvPr>
            <p:ph type="body" idx="1"/>
          </p:nvPr>
        </p:nvSpPr>
        <p:spPr>
          <a:prstGeom prst="rect">
            <a:avLst/>
          </a:prstGeom>
        </p:spPr>
        <p:txBody>
          <a:bodyPr/>
          <a:lstStyle/>
          <a:p>
            <a:pPr>
              <a:buBlip>
                <a:blip r:embed="rId2"/>
              </a:buBlip>
            </a:pPr>
            <a:r>
              <a:t>Jas 2:15 If a brother or sister is naked and destitute of daily food, (Another scenario by James)</a:t>
            </a:r>
          </a:p>
          <a:p>
            <a:pPr>
              <a:buBlip>
                <a:blip r:embed="rId2"/>
              </a:buBlip>
            </a:pPr>
            <a:r>
              <a:t>Jas 2:16 and one of you says to them, “Depart in peace, be warmed and filled,”(A Kind Word) but you do not give them the things which are needed for the body, what does it </a:t>
            </a:r>
            <a:r>
              <a:rPr>
                <a:solidFill>
                  <a:srgbClr val="FF2600"/>
                </a:solidFill>
              </a:rPr>
              <a:t>profit</a:t>
            </a:r>
            <a:r>
              <a:t>?</a:t>
            </a:r>
          </a:p>
          <a:p>
            <a:pPr>
              <a:buBlip>
                <a:blip r:embed="rId2"/>
              </a:buBlip>
              <a:defRPr i="1" u="sng">
                <a:solidFill>
                  <a:srgbClr val="FF2600"/>
                </a:solidFill>
              </a:defRPr>
            </a:pPr>
            <a:r>
              <a:t>Profit means a financial gain, especially the difference between the amount earned and the amount spent. In the scenario we see that the amount of works required for any situation is the effort needed to meet the threshold . “What does it take to meet the need or change the circumstance.”</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800" u="none" kumimoji="0" normalizeH="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