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59289"/>
            <a:ext cx="196215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3070724_2880x2159.jpeg"/>
          <p:cNvSpPr/>
          <p:nvPr>
            <p:ph type="pic" idx="21"/>
          </p:nvPr>
        </p:nvSpPr>
        <p:spPr>
          <a:xfrm>
            <a:off x="-12700" y="-3924300"/>
            <a:ext cx="24384000" cy="182795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473200" y="-2692400"/>
            <a:ext cx="21437602" cy="160707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43070716_1012x1350.jpeg"/>
          <p:cNvSpPr/>
          <p:nvPr>
            <p:ph type="pic" idx="21"/>
          </p:nvPr>
        </p:nvSpPr>
        <p:spPr>
          <a:xfrm>
            <a:off x="12925240" y="918941"/>
            <a:ext cx="11599695" cy="154738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43070716_1012x1350.jpeg"/>
          <p:cNvSpPr/>
          <p:nvPr>
            <p:ph type="pic" sz="half" idx="21"/>
          </p:nvPr>
        </p:nvSpPr>
        <p:spPr>
          <a:xfrm>
            <a:off x="13169900" y="2376299"/>
            <a:ext cx="9522179" cy="127025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43070718_1000x750.jpeg"/>
          <p:cNvSpPr/>
          <p:nvPr>
            <p:ph type="pic" sz="quarter" idx="21"/>
          </p:nvPr>
        </p:nvSpPr>
        <p:spPr>
          <a:xfrm>
            <a:off x="15225183" y="6694487"/>
            <a:ext cx="8551334" cy="641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43070724_2880x2159.jpeg"/>
          <p:cNvSpPr/>
          <p:nvPr>
            <p:ph type="pic" sz="quarter" idx="22"/>
          </p:nvPr>
        </p:nvSpPr>
        <p:spPr>
          <a:xfrm>
            <a:off x="15773400" y="914400"/>
            <a:ext cx="7476848" cy="56050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143070716_1012x1350.jpeg"/>
          <p:cNvSpPr/>
          <p:nvPr>
            <p:ph type="pic" idx="23"/>
          </p:nvPr>
        </p:nvSpPr>
        <p:spPr>
          <a:xfrm>
            <a:off x="1077599" y="355600"/>
            <a:ext cx="14423165" cy="1924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724221" y="13122415"/>
            <a:ext cx="368504" cy="3870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721936" y="13122415"/>
            <a:ext cx="368504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strategos.brushfire.com/2-day-church-security-training/508071" TargetMode="External"/><Relationship Id="rId4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CURITY BRIEF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 BRIEFING</a:t>
            </a:r>
          </a:p>
        </p:txBody>
      </p:sp>
      <p:sp>
        <p:nvSpPr>
          <p:cNvPr id="120" name="Living in Worst Case Scenari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Living in Worst Case Scenario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FEA-p08-Remembering-01.jpg" descr="FEA-p08-Remembering-01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79400" y="3111500"/>
            <a:ext cx="9906000" cy="9613900"/>
          </a:xfrm>
          <a:prstGeom prst="rect">
            <a:avLst/>
          </a:prstGeom>
        </p:spPr>
      </p:pic>
      <p:sp>
        <p:nvSpPr>
          <p:cNvPr id="153" name="Harden Your 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Harden Your Position</a:t>
            </a:r>
          </a:p>
        </p:txBody>
      </p:sp>
      <p:sp>
        <p:nvSpPr>
          <p:cNvPr id="154" name="FEBA - The area most likely to be assaulted. Fighting Position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FEBA - The area most likely to be assaulted. Fighting Positions. </a:t>
            </a:r>
          </a:p>
          <a:p>
            <a:pPr>
              <a:buBlip>
                <a:blip r:embed="rId3"/>
              </a:buBlip>
            </a:pPr>
            <a:r>
              <a:t>Fall Back Positions</a:t>
            </a:r>
          </a:p>
          <a:p>
            <a:pPr>
              <a:buBlip>
                <a:blip r:embed="rId3"/>
              </a:buBlip>
            </a:pPr>
            <a:r>
              <a:t>Pets - A good Dog that will protect you will be priceless.</a:t>
            </a:r>
          </a:p>
          <a:p>
            <a:pPr>
              <a:buBlip>
                <a:blip r:embed="rId3"/>
              </a:buBlip>
            </a:pPr>
            <a:r>
              <a:t>Dead Bolts and 4 inch screws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Harden Your 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Harden Your Position</a:t>
            </a:r>
          </a:p>
        </p:txBody>
      </p:sp>
      <p:sp>
        <p:nvSpPr>
          <p:cNvPr id="157" name="Vegetation around ground level windows. Rose Bushes-Cact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Vegetation around ground level windows. Rose Bushes-Cactus </a:t>
            </a:r>
          </a:p>
          <a:p>
            <a:pPr>
              <a:buBlip>
                <a:blip r:embed="rId2"/>
              </a:buBlip>
            </a:pPr>
            <a:r>
              <a:t>Entry Control Points</a:t>
            </a:r>
          </a:p>
          <a:p>
            <a:pPr>
              <a:buBlip>
                <a:blip r:embed="rId2"/>
              </a:buBlip>
            </a:pPr>
            <a:r>
              <a:t>Eliminate Hiding Spots for the Enemy</a:t>
            </a:r>
          </a:p>
          <a:p>
            <a:pPr>
              <a:buBlip>
                <a:blip r:embed="rId2"/>
              </a:buBlip>
            </a:pPr>
            <a:r>
              <a:t>Lighting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Christian United Church / 7530 Bandera 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Christian United Church / 7530 Bandera Rd</a:t>
            </a:r>
          </a:p>
          <a:p>
            <a:pPr>
              <a:buBlip>
                <a:blip r:embed="rId2"/>
              </a:buBlip>
            </a:pPr>
            <a:r>
              <a:t>September 10th &amp; 11th, 2021</a:t>
            </a:r>
          </a:p>
          <a:p>
            <a:pPr>
              <a:buBlip>
                <a:blip r:embed="rId2"/>
              </a:buBlip>
            </a:pPr>
            <a:r>
              <a:t>Day 1: Church Security Planning</a:t>
            </a:r>
          </a:p>
          <a:p>
            <a:pPr>
              <a:buBlip>
                <a:blip r:embed="rId2"/>
              </a:buBlip>
            </a:pPr>
            <a:r>
              <a:t>Day 2: Intruder Awareness/ Response &amp; Conflict Management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strategos.brushfire.com/2-day-church-security-training/508071</a:t>
            </a:r>
          </a:p>
          <a:p>
            <a:pPr>
              <a:buBlip>
                <a:blip r:embed="rId2"/>
              </a:buBlip>
            </a:pPr>
            <a:r>
              <a:t>Register now and take advantage of Early Bird Pricing.</a:t>
            </a:r>
          </a:p>
        </p:txBody>
      </p:sp>
      <p:pic>
        <p:nvPicPr>
          <p:cNvPr id="161" name="strategos-internationalwhite.png" descr="strategos-international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2367" y="568079"/>
            <a:ext cx="15219266" cy="3004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earning 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Objectives</a:t>
            </a:r>
          </a:p>
        </p:txBody>
      </p:sp>
      <p:sp>
        <p:nvSpPr>
          <p:cNvPr id="123" name="At the end of this lesson the student will have been briefed on the mind set of surviving a critical Incident. Live in Worst Case Scenario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At the end of this lesson the student will have been briefed on the mind set of surviving a critical Incident. Live in Worst Case Scenario.</a:t>
            </a:r>
          </a:p>
          <a:p>
            <a:pPr>
              <a:buBlip>
                <a:blip r:embed="rId2"/>
              </a:buBlip>
            </a:pPr>
            <a:r>
              <a:t>The student will have the tools necessary to formulate a plan to survive a critical incident.</a:t>
            </a:r>
          </a:p>
          <a:p>
            <a:pPr>
              <a:buBlip>
                <a:blip r:embed="rId2"/>
              </a:buBlip>
            </a:pPr>
            <a:r>
              <a:t>The student will have the ability to develop the understanding of when to deploy a critical incident plan.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1767875290-politics-worst_case_scenario-apocalypses-scenario-doomsayer-economy-hscn160_low.jpg" descr="1767875290-politics-worst_case_scenario-apocalypses-scenario-doomsayer-economy-hscn160_low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79400" y="901700"/>
            <a:ext cx="9906000" cy="11912600"/>
          </a:xfrm>
          <a:prstGeom prst="rect">
            <a:avLst/>
          </a:prstGeom>
        </p:spPr>
      </p:pic>
      <p:sp>
        <p:nvSpPr>
          <p:cNvPr id="126" name="LIVING IN WORST CASE SCENARI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LIVING IN WORST CASE SCENARIO</a:t>
            </a:r>
          </a:p>
        </p:txBody>
      </p:sp>
      <p:sp>
        <p:nvSpPr>
          <p:cNvPr id="127" name="This Mindset allows you to be ready for Anything, All the Time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This Mindset allows you to be ready for Anything, All the Time.</a:t>
            </a:r>
          </a:p>
          <a:p>
            <a:pPr algn="ctr"/>
          </a:p>
          <a:p>
            <a:pPr algn="ctr"/>
            <a:r>
              <a:t>Cover - Concealment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reat Cond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Threat Conditions</a:t>
            </a:r>
          </a:p>
        </p:txBody>
      </p:sp>
      <p:sp>
        <p:nvSpPr>
          <p:cNvPr id="130" name="Condition White - Home watching TV. Most comfortable for your brain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 defTabSz="602615">
              <a:spcBef>
                <a:spcPts val="3700"/>
              </a:spcBef>
              <a:buBlip>
                <a:blip r:embed="rId2"/>
              </a:buBlip>
              <a:defRPr sz="3650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Condition White - Home watching TV. Most comfortable for your brain.</a:t>
            </a:r>
          </a:p>
          <a:p>
            <a:pPr marL="463550" indent="-463550" defTabSz="602615">
              <a:spcBef>
                <a:spcPts val="3700"/>
              </a:spcBef>
              <a:buBlip>
                <a:blip r:embed="rId2"/>
              </a:buBlip>
              <a:defRPr sz="3650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Condition Yellow - Walking through a parking Lot</a:t>
            </a:r>
          </a:p>
          <a:p>
            <a:pPr marL="463550" indent="-463550" defTabSz="602615">
              <a:spcBef>
                <a:spcPts val="3700"/>
              </a:spcBef>
              <a:buBlip>
                <a:blip r:embed="rId2"/>
              </a:buBlip>
              <a:defRPr sz="3650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Condition Orange - You see a shady Character walking towards you in a parking lot.</a:t>
            </a:r>
          </a:p>
          <a:p>
            <a:pPr marL="463550" indent="-463550" defTabSz="602615">
              <a:spcBef>
                <a:spcPts val="3700"/>
              </a:spcBef>
              <a:buBlip>
                <a:blip r:embed="rId2"/>
              </a:buBlip>
              <a:defRPr sz="3650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Condition Red - The Person walks towards you and asks you for the Time. (Create Distance)</a:t>
            </a:r>
          </a:p>
          <a:p>
            <a:pPr marL="463550" indent="-463550" defTabSz="602615">
              <a:spcBef>
                <a:spcPts val="3700"/>
              </a:spcBef>
              <a:buBlip>
                <a:blip r:embed="rId2"/>
              </a:buBlip>
              <a:defRPr sz="3650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Condition Black - The person strikes you in the face and demands your wallet or purse. </a:t>
            </a:r>
          </a:p>
        </p:txBody>
      </p:sp>
      <p:pic>
        <p:nvPicPr>
          <p:cNvPr id="131" name="ThreatLevelChart_thumb.png" descr="ThreatLevelChart_thum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61721" y="2056355"/>
            <a:ext cx="7341359" cy="9603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axresdefault.jpg" descr="maxresdefault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79400" y="3111500"/>
            <a:ext cx="9906000" cy="9613900"/>
          </a:xfrm>
          <a:prstGeom prst="rect">
            <a:avLst/>
          </a:prstGeom>
        </p:spPr>
      </p:pic>
      <p:sp>
        <p:nvSpPr>
          <p:cNvPr id="134" name="Run , Hide, or Figh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 , Hide, or Fight</a:t>
            </a:r>
          </a:p>
        </p:txBody>
      </p:sp>
      <p:sp>
        <p:nvSpPr>
          <p:cNvPr id="135" name="In any critical incident the civilian always has one of 3 choices to mak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50850" indent="-450850" defTabSz="586104">
              <a:spcBef>
                <a:spcPts val="3600"/>
              </a:spcBef>
              <a:buBlip>
                <a:blip r:embed="rId3"/>
              </a:buBlip>
              <a:defRPr sz="3550">
                <a:effectLst>
                  <a:outerShdw sx="100000" sy="100000" kx="0" ky="0" algn="b" rotWithShape="0" blurRad="36068" dist="27050" dir="5400000">
                    <a:srgbClr val="000000"/>
                  </a:outerShdw>
                </a:effectLst>
              </a:defRPr>
            </a:pPr>
            <a:r>
              <a:t>In any critical incident the </a:t>
            </a:r>
            <a:r>
              <a:rPr u="sng"/>
              <a:t>civilian</a:t>
            </a:r>
            <a:r>
              <a:t> always has one of 3 choices to make.</a:t>
            </a:r>
          </a:p>
          <a:p>
            <a:pPr marL="450850" indent="-450850" defTabSz="586104">
              <a:spcBef>
                <a:spcPts val="3600"/>
              </a:spcBef>
              <a:buBlip>
                <a:blip r:embed="rId3"/>
              </a:buBlip>
              <a:defRPr sz="3550">
                <a:effectLst>
                  <a:outerShdw sx="100000" sy="100000" kx="0" ky="0" algn="b" rotWithShape="0" blurRad="36068" dist="27050" dir="5400000">
                    <a:srgbClr val="000000"/>
                  </a:outerShdw>
                </a:effectLst>
              </a:defRPr>
            </a:pPr>
            <a:r>
              <a:rPr b="1" u="sng">
                <a:latin typeface="Helvetica Neue"/>
                <a:ea typeface="Helvetica Neue"/>
                <a:cs typeface="Helvetica Neue"/>
                <a:sym typeface="Helvetica Neue"/>
              </a:rPr>
              <a:t>Run</a:t>
            </a:r>
            <a:r>
              <a:t> - escape route/leave your stuff/show me your hands</a:t>
            </a:r>
          </a:p>
          <a:p>
            <a:pPr marL="450850" indent="-450850" defTabSz="586104">
              <a:spcBef>
                <a:spcPts val="3600"/>
              </a:spcBef>
              <a:buBlip>
                <a:blip r:embed="rId3"/>
              </a:buBlip>
              <a:defRPr sz="3550">
                <a:effectLst>
                  <a:outerShdw sx="100000" sy="100000" kx="0" ky="0" algn="b" rotWithShape="0" blurRad="36068" dist="27050" dir="5400000">
                    <a:srgbClr val="000000"/>
                  </a:outerShdw>
                </a:effectLst>
              </a:defRPr>
            </a:pPr>
            <a:r>
              <a:rPr b="1" u="sng">
                <a:latin typeface="Helvetica Neue"/>
                <a:ea typeface="Helvetica Neue"/>
                <a:cs typeface="Helvetica Neue"/>
                <a:sym typeface="Helvetica Neue"/>
              </a:rPr>
              <a:t>Hide</a:t>
            </a:r>
            <a:r>
              <a:t> - Don’t congregate/ barricade doors &amp; Shut off lights, stay quiet/ always the 2nd best option</a:t>
            </a:r>
          </a:p>
          <a:p>
            <a:pPr marL="450850" indent="-450850" defTabSz="586104">
              <a:spcBef>
                <a:spcPts val="3600"/>
              </a:spcBef>
              <a:buBlip>
                <a:blip r:embed="rId3"/>
              </a:buBlip>
              <a:defRPr sz="3550">
                <a:effectLst>
                  <a:outerShdw sx="100000" sy="100000" kx="0" ky="0" algn="b" rotWithShape="0" blurRad="36068" dist="27050" dir="5400000">
                    <a:srgbClr val="000000"/>
                  </a:outerShdw>
                </a:effectLst>
              </a:defRPr>
            </a:pPr>
            <a:r>
              <a:rPr b="1" u="sng">
                <a:latin typeface="Helvetica Neue"/>
                <a:ea typeface="Helvetica Neue"/>
                <a:cs typeface="Helvetica Neue"/>
                <a:sym typeface="Helvetica Neue"/>
              </a:rPr>
              <a:t>Fight</a:t>
            </a:r>
            <a:r>
              <a:t> - Last Resort / Incapacitate the attacker /Use what you got.</a:t>
            </a:r>
          </a:p>
          <a:p>
            <a:pPr marL="450850" indent="-450850" defTabSz="586104">
              <a:spcBef>
                <a:spcPts val="3600"/>
              </a:spcBef>
              <a:buBlip>
                <a:blip r:embed="rId3"/>
              </a:buBlip>
              <a:defRPr sz="3550">
                <a:effectLst>
                  <a:outerShdw sx="100000" sy="100000" kx="0" ky="0" algn="b" rotWithShape="0" blurRad="36068" dist="27050" dir="5400000">
                    <a:srgbClr val="000000"/>
                  </a:outerShdw>
                </a:effectLst>
              </a:defRPr>
            </a:pPr>
            <a:r>
              <a:t>Police have no Duty to Retreat - However, they can move to a better Fighting Position.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un, Hide, or Figh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Run, Hide, or Fight</a:t>
            </a:r>
          </a:p>
        </p:txBody>
      </p:sp>
      <p:sp>
        <p:nvSpPr>
          <p:cNvPr id="138" name="Run - 1Kings 19:3 And when he saw that, he arose and ran for his life, and went to Beersheba, which belongs to Judah, and left his servant ther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7350" indent="-387350" defTabSz="503555">
              <a:spcBef>
                <a:spcPts val="3100"/>
              </a:spcBef>
              <a:buBlip>
                <a:blip r:embed="rId2"/>
              </a:buBlip>
              <a:defRPr sz="3050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Run - 1Kings 19:3 And when he saw that, </a:t>
            </a:r>
            <a:r>
              <a:rPr u="sng"/>
              <a:t>he arose and ran for his life, </a:t>
            </a:r>
            <a:r>
              <a:t>and went to Beersheba, which belongs to Judah, and left his servant there.</a:t>
            </a:r>
          </a:p>
          <a:p>
            <a:pPr marL="387350" indent="-387350" defTabSz="503555">
              <a:spcBef>
                <a:spcPts val="3100"/>
              </a:spcBef>
              <a:buBlip>
                <a:blip r:embed="rId2"/>
              </a:buBlip>
              <a:defRPr sz="3050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Hide -  John 8:59 ¶Then they took up stones to throw at Him; but </a:t>
            </a:r>
            <a:r>
              <a:rPr u="sng"/>
              <a:t>Jesus hid Himself</a:t>
            </a:r>
            <a:r>
              <a:t> and went out of the temple, going through the midst of them, and so passed by.</a:t>
            </a:r>
          </a:p>
          <a:p>
            <a:pPr marL="387350" indent="-387350" defTabSz="503555">
              <a:spcBef>
                <a:spcPts val="3100"/>
              </a:spcBef>
              <a:buBlip>
                <a:blip r:embed="rId2"/>
              </a:buBlip>
              <a:defRPr sz="3050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Fight -  Rom 13:4 For he is God’s minister to you for good. But </a:t>
            </a:r>
            <a:r>
              <a:rPr u="sng"/>
              <a:t>if you do evil, be afraid; for he does not bear the sword in vain;</a:t>
            </a:r>
            <a:r>
              <a:t> for he is God’s minister, an avenger to execute wrath on him who practices evil.</a:t>
            </a:r>
          </a:p>
          <a:p>
            <a:pPr marL="387350" indent="-387350" defTabSz="503555">
              <a:spcBef>
                <a:spcPts val="3100"/>
              </a:spcBef>
              <a:buBlip>
                <a:blip r:embed="rId2"/>
              </a:buBlip>
              <a:defRPr sz="3050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Imminent Fear for you or your families safety should be the key to understanding when to protect yourself or loved ones.</a:t>
            </a:r>
          </a:p>
        </p:txBody>
      </p:sp>
      <p:pic>
        <p:nvPicPr>
          <p:cNvPr id="139" name="runhidefightjpg.jpg" descr="runhidefight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7704" y="3603028"/>
            <a:ext cx="9789391" cy="6509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.O.D.A. Loo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O.O.D.A. Loop</a:t>
            </a:r>
          </a:p>
        </p:txBody>
      </p:sp>
      <p:pic>
        <p:nvPicPr>
          <p:cNvPr id="142" name="oodaloop2revise-1024x723.png" descr="oodaloop2revise-1024x7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6439" y="2780795"/>
            <a:ext cx="14571122" cy="10288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51n9AS7gUUL._AC_SX425_.jpg" descr="51n9AS7gUUL._AC_SX425_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79400" y="3111500"/>
            <a:ext cx="9906000" cy="9613900"/>
          </a:xfrm>
          <a:prstGeom prst="rect">
            <a:avLst/>
          </a:prstGeom>
        </p:spPr>
      </p:pic>
      <p:sp>
        <p:nvSpPr>
          <p:cNvPr id="145" name="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</a:t>
            </a:r>
          </a:p>
        </p:txBody>
      </p:sp>
      <p:sp>
        <p:nvSpPr>
          <p:cNvPr id="146" name="Krav Maga - IDF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Krav Maga - IDF</a:t>
            </a:r>
          </a:p>
          <a:p>
            <a:pPr>
              <a:buBlip>
                <a:blip r:embed="rId3"/>
              </a:buBlip>
            </a:pPr>
            <a:r>
              <a:t>CHL - Concealed Handgun License</a:t>
            </a:r>
          </a:p>
          <a:p>
            <a:pPr>
              <a:buBlip>
                <a:blip r:embed="rId3"/>
              </a:buBlip>
            </a:pPr>
            <a:r>
              <a:t>Regular Exercise and Healthy Diet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download.jpg" descr="download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79400" y="3111500"/>
            <a:ext cx="9906000" cy="9613900"/>
          </a:xfrm>
          <a:prstGeom prst="rect">
            <a:avLst/>
          </a:prstGeom>
        </p:spPr>
      </p:pic>
      <p:sp>
        <p:nvSpPr>
          <p:cNvPr id="149" name="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PRACTICE</a:t>
            </a:r>
          </a:p>
        </p:txBody>
      </p:sp>
      <p:sp>
        <p:nvSpPr>
          <p:cNvPr id="150" name="Perfect Practice Makes Perfec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Perfect Practice Makes Perfect</a:t>
            </a:r>
          </a:p>
          <a:p>
            <a:pPr>
              <a:buBlip>
                <a:blip r:embed="rId3"/>
              </a:buBlip>
            </a:pPr>
            <a:r>
              <a:t>Iron Sharpens Iron - Prov 27:17</a:t>
            </a:r>
          </a:p>
          <a:p>
            <a:pPr>
              <a:buBlip>
                <a:blip r:embed="rId3"/>
              </a:buBlip>
            </a:pPr>
            <a:r>
              <a:t>Range Days / Include movement</a:t>
            </a:r>
          </a:p>
          <a:p>
            <a:pPr>
              <a:buBlip>
                <a:blip r:embed="rId3"/>
              </a:buBlip>
            </a:pPr>
            <a:r>
              <a:t>Take a Deep Breath, Let it out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